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0" r:id="rId5"/>
    <p:sldId id="269" r:id="rId6"/>
    <p:sldId id="263" r:id="rId7"/>
    <p:sldId id="271" r:id="rId8"/>
    <p:sldId id="267" r:id="rId9"/>
    <p:sldId id="272" r:id="rId10"/>
    <p:sldId id="288" r:id="rId11"/>
    <p:sldId id="280" r:id="rId12"/>
    <p:sldId id="276" r:id="rId13"/>
    <p:sldId id="283" r:id="rId14"/>
    <p:sldId id="275" r:id="rId15"/>
    <p:sldId id="284" r:id="rId16"/>
    <p:sldId id="273" r:id="rId17"/>
    <p:sldId id="281" r:id="rId18"/>
    <p:sldId id="274" r:id="rId19"/>
    <p:sldId id="282" r:id="rId20"/>
    <p:sldId id="286" r:id="rId21"/>
    <p:sldId id="285" r:id="rId22"/>
    <p:sldId id="278" r:id="rId23"/>
    <p:sldId id="262" r:id="rId24"/>
    <p:sldId id="279" r:id="rId25"/>
    <p:sldId id="265" r:id="rId26"/>
  </p:sldIdLst>
  <p:sldSz cx="18288000" cy="10287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Source Han Sans KR" panose="020B0600000101010101" charset="-127"/>
      <p:regular r:id="rId30"/>
    </p:embeddedFont>
    <p:embeddedFont>
      <p:font typeface="Source Han Sans KR Bold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ource Han Sans KR Medium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C4561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E888B-D7B9-46A7-B915-A30A52640B83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806F3-A8E1-4E10-BFCF-EEE1BA857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43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6.wdp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560" y="5753100"/>
            <a:ext cx="2705926" cy="648515"/>
            <a:chOff x="0" y="0"/>
            <a:chExt cx="712672" cy="17080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12672" cy="170802"/>
            </a:xfrm>
            <a:custGeom>
              <a:avLst/>
              <a:gdLst/>
              <a:ahLst/>
              <a:cxnLst/>
              <a:rect l="l" t="t" r="r" b="b"/>
              <a:pathLst>
                <a:path w="712672" h="170802">
                  <a:moveTo>
                    <a:pt x="0" y="0"/>
                  </a:moveTo>
                  <a:lnTo>
                    <a:pt x="712672" y="0"/>
                  </a:lnTo>
                  <a:lnTo>
                    <a:pt x="712672" y="170802"/>
                  </a:lnTo>
                  <a:lnTo>
                    <a:pt x="0" y="17080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2672" cy="20890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82560" y="6427705"/>
            <a:ext cx="16300640" cy="1236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 COSS </a:t>
            </a:r>
            <a:r>
              <a:rPr lang="ko-KR" altLang="en-US" sz="4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차세대 반도체 </a:t>
            </a:r>
            <a:r>
              <a:rPr lang="en-US" altLang="ko-KR" sz="4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MCU </a:t>
            </a:r>
            <a:r>
              <a:rPr lang="ko-KR" altLang="en-US" sz="4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응용 경진대회 예선 보고서</a:t>
            </a:r>
            <a:endParaRPr lang="en-US" sz="4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14835" y="5842408"/>
            <a:ext cx="184137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ZERO 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560" y="8019962"/>
            <a:ext cx="81906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MCU</a:t>
            </a:r>
            <a:r>
              <a:rPr lang="ko-KR" alt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이용한 화장실 비데</a:t>
            </a:r>
            <a:r>
              <a:rPr lang="en-US" altLang="ko-KR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(Bidet) </a:t>
            </a:r>
            <a:r>
              <a:rPr lang="ko-KR" alt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동작 구현</a:t>
            </a:r>
            <a:endParaRPr lang="en-US" sz="2499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240000" y="952500"/>
            <a:ext cx="21336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2024.09.29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</a:t>
            </a:r>
            <a:r>
              <a:rPr lang="en-US" altLang="ko-KR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세정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F8312665-F28E-8F91-83DB-39F81AF37D73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8154B04-A0E1-8EEF-3B5A-F5FE777A7696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F3764BDC-17BC-A1E5-3EC9-29D45A2BBA58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854190D-FF1A-8105-AF99-00938A8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"/>
          <a:stretch/>
        </p:blipFill>
        <p:spPr>
          <a:xfrm rot="10800000">
            <a:off x="990601" y="3702287"/>
            <a:ext cx="8087869" cy="4876800"/>
          </a:xfrm>
          <a:prstGeom prst="rect">
            <a:avLst/>
          </a:prstGeom>
        </p:spPr>
      </p:pic>
      <p:sp>
        <p:nvSpPr>
          <p:cNvPr id="36" name="AutoShape 9">
            <a:extLst>
              <a:ext uri="{FF2B5EF4-FFF2-40B4-BE49-F238E27FC236}">
                <a16:creationId xmlns:a16="http://schemas.microsoft.com/office/drawing/2014/main" id="{B23C232B-AA76-AA77-F808-23FAB688DC98}"/>
              </a:ext>
            </a:extLst>
          </p:cNvPr>
          <p:cNvSpPr/>
          <p:nvPr/>
        </p:nvSpPr>
        <p:spPr>
          <a:xfrm>
            <a:off x="1077471" y="3854687"/>
            <a:ext cx="2514600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B1BF8D97-32D9-4E43-74E4-B4B56C6D0969}"/>
              </a:ext>
            </a:extLst>
          </p:cNvPr>
          <p:cNvSpPr txBox="1"/>
          <p:nvPr/>
        </p:nvSpPr>
        <p:spPr>
          <a:xfrm>
            <a:off x="1715612" y="3158300"/>
            <a:ext cx="145613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모터부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2F0185FE-4C01-EC88-1488-8CD4E8C1773D}"/>
              </a:ext>
            </a:extLst>
          </p:cNvPr>
          <p:cNvSpPr txBox="1"/>
          <p:nvPr/>
        </p:nvSpPr>
        <p:spPr>
          <a:xfrm>
            <a:off x="1195230" y="2933700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E04E03-E6FC-820E-89A2-0159DB2476D5}"/>
              </a:ext>
            </a:extLst>
          </p:cNvPr>
          <p:cNvSpPr/>
          <p:nvPr/>
        </p:nvSpPr>
        <p:spPr>
          <a:xfrm>
            <a:off x="8087870" y="5480304"/>
            <a:ext cx="457200" cy="685800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0D323A-D486-706C-7ECF-F82D4EF8C496}"/>
              </a:ext>
            </a:extLst>
          </p:cNvPr>
          <p:cNvSpPr/>
          <p:nvPr/>
        </p:nvSpPr>
        <p:spPr>
          <a:xfrm>
            <a:off x="6792470" y="6677388"/>
            <a:ext cx="2133600" cy="1088916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A75FEBD-71B9-3123-D5E0-A1112C642295}"/>
              </a:ext>
            </a:extLst>
          </p:cNvPr>
          <p:cNvSpPr/>
          <p:nvPr/>
        </p:nvSpPr>
        <p:spPr>
          <a:xfrm>
            <a:off x="6204515" y="5480304"/>
            <a:ext cx="1807155" cy="6858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EE5E167-AA64-75E4-028C-8704E2A53FA9}"/>
              </a:ext>
            </a:extLst>
          </p:cNvPr>
          <p:cNvSpPr/>
          <p:nvPr/>
        </p:nvSpPr>
        <p:spPr>
          <a:xfrm>
            <a:off x="5420870" y="3575304"/>
            <a:ext cx="1981200" cy="109221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id="{6771520B-0583-9BD9-8612-BEACA4239847}"/>
              </a:ext>
            </a:extLst>
          </p:cNvPr>
          <p:cNvSpPr txBox="1"/>
          <p:nvPr/>
        </p:nvSpPr>
        <p:spPr>
          <a:xfrm>
            <a:off x="9220200" y="2669795"/>
            <a:ext cx="8153400" cy="65885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/>
          </a:p>
        </p:txBody>
      </p:sp>
      <p:sp>
        <p:nvSpPr>
          <p:cNvPr id="77" name="TextBox 4">
            <a:extLst>
              <a:ext uri="{FF2B5EF4-FFF2-40B4-BE49-F238E27FC236}">
                <a16:creationId xmlns:a16="http://schemas.microsoft.com/office/drawing/2014/main" id="{FA69C80A-A231-6803-21A9-12CBF05A0851}"/>
              </a:ext>
            </a:extLst>
          </p:cNvPr>
          <p:cNvSpPr txBox="1"/>
          <p:nvPr/>
        </p:nvSpPr>
        <p:spPr>
          <a:xfrm>
            <a:off x="914400" y="2669795"/>
            <a:ext cx="8153401" cy="65885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840E5059-80F2-554B-59AB-567E5CE5F918}"/>
              </a:ext>
            </a:extLst>
          </p:cNvPr>
          <p:cNvSpPr/>
          <p:nvPr/>
        </p:nvSpPr>
        <p:spPr>
          <a:xfrm>
            <a:off x="9220200" y="2959117"/>
            <a:ext cx="8153400" cy="6299183"/>
          </a:xfrm>
          <a:custGeom>
            <a:avLst/>
            <a:gdLst/>
            <a:ahLst/>
            <a:cxnLst/>
            <a:rect l="l" t="t" r="r" b="b"/>
            <a:pathLst>
              <a:path w="1356888" h="1659044">
                <a:moveTo>
                  <a:pt x="0" y="0"/>
                </a:moveTo>
                <a:lnTo>
                  <a:pt x="1356888" y="0"/>
                </a:lnTo>
                <a:lnTo>
                  <a:pt x="1356888" y="1659044"/>
                </a:lnTo>
                <a:lnTo>
                  <a:pt x="0" y="16590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8011670" y="5067300"/>
            <a:ext cx="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C456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시작</a:t>
            </a:r>
            <a:endParaRPr lang="ko-KR" altLang="en-US" dirty="0">
              <a:solidFill>
                <a:srgbClr val="FC456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69F5-3AA3-08F7-D5A5-CB09EB84E8E3}"/>
              </a:ext>
            </a:extLst>
          </p:cNvPr>
          <p:cNvSpPr txBox="1"/>
          <p:nvPr/>
        </p:nvSpPr>
        <p:spPr>
          <a:xfrm>
            <a:off x="9386722" y="3836043"/>
            <a:ext cx="7544266" cy="4660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세척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물 분사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)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버튼을 누르면 스텝 모터가 회전하여 분사구가 열리고 물이 분사되기 시작한다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이 후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up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버튼을 한 번 누를 때마다 모터가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정방향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회전하여 분사구가 더 열린다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분사량이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최대가 된 경우 더 이상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up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버튼을 눌러도 동작하지 않음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Down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버튼은 한 번 누를 때마다 모터가 역방향 회전하여 분사구가 막히게 된다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.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분사량이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최소가 된 경우 더 이상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down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버튼을 눌러도 동작하지 않음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물이 분사되는 도중 정지 버튼을 누르면 각 시점까지 저장된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angle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각도 만큼 반대로 회전하여 분사구를 완전히 막아 정지한다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7113274" y="5091551"/>
            <a:ext cx="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UP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6526318" y="6250622"/>
            <a:ext cx="96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DOWN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6198874" y="5087983"/>
            <a:ext cx="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정지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7107940" y="7908925"/>
            <a:ext cx="157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C456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노즐 위치 제어</a:t>
            </a:r>
            <a:endParaRPr lang="ko-KR" altLang="en-US" dirty="0">
              <a:solidFill>
                <a:srgbClr val="FC456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5631836" y="3158300"/>
            <a:ext cx="192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분사량</a:t>
            </a:r>
            <a:r>
              <a:rPr lang="ko-KR" altLang="en-US" dirty="0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제어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534982" y="3089608"/>
            <a:ext cx="1428596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&lt;</a:t>
            </a:r>
            <a:r>
              <a:rPr lang="ko-KR" altLang="en-US" sz="2000" dirty="0" err="1" smtClean="0">
                <a:latin typeface="Source Han Sans KR Bold" panose="020B0600000101010101" charset="-127"/>
                <a:ea typeface="Source Han Sans KR Bold" panose="020B0600000101010101" charset="-127"/>
              </a:rPr>
              <a:t>스텝모터</a:t>
            </a:r>
            <a:r>
              <a:rPr lang="en-US" altLang="ko-KR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&gt;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7620548" y="6273791"/>
            <a:ext cx="10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물분사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16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</a:t>
            </a:r>
            <a:r>
              <a:rPr lang="en-US" altLang="ko-KR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세정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F8312665-F28E-8F91-83DB-39F81AF37D73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8154B04-A0E1-8EEF-3B5A-F5FE777A7696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F3764BDC-17BC-A1E5-3EC9-29D45A2BBA58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8" name="TextBox 7">
            <a:extLst>
              <a:ext uri="{FF2B5EF4-FFF2-40B4-BE49-F238E27FC236}">
                <a16:creationId xmlns:a16="http://schemas.microsoft.com/office/drawing/2014/main" id="{6771520B-0583-9BD9-8612-BEACA4239847}"/>
              </a:ext>
            </a:extLst>
          </p:cNvPr>
          <p:cNvSpPr txBox="1"/>
          <p:nvPr/>
        </p:nvSpPr>
        <p:spPr>
          <a:xfrm>
            <a:off x="9220200" y="2669795"/>
            <a:ext cx="8153400" cy="65885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E03596E-D249-2301-3F9F-B05090B3EC64}"/>
              </a:ext>
            </a:extLst>
          </p:cNvPr>
          <p:cNvGrpSpPr/>
          <p:nvPr/>
        </p:nvGrpSpPr>
        <p:grpSpPr>
          <a:xfrm>
            <a:off x="914400" y="2959117"/>
            <a:ext cx="16383000" cy="6299183"/>
            <a:chOff x="0" y="0"/>
            <a:chExt cx="1356888" cy="1659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6008C7-F44B-3C76-1875-9212E8E9512D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A69C80A-A231-6803-21A9-12CBF05A0851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FDADFF-99B5-5861-01AF-645E2E16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095" b="43031"/>
          <a:stretch/>
        </p:blipFill>
        <p:spPr>
          <a:xfrm>
            <a:off x="7124700" y="4000499"/>
            <a:ext cx="4724400" cy="48019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B56B32-0B06-CE31-8571-F5857534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913" r="40381"/>
          <a:stretch/>
        </p:blipFill>
        <p:spPr>
          <a:xfrm>
            <a:off x="13411201" y="4152900"/>
            <a:ext cx="3657600" cy="424008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016F14-577C-50B4-AA62-E7AAD3E9F52C}"/>
              </a:ext>
            </a:extLst>
          </p:cNvPr>
          <p:cNvCxnSpPr/>
          <p:nvPr/>
        </p:nvCxnSpPr>
        <p:spPr>
          <a:xfrm>
            <a:off x="6934200" y="2959117"/>
            <a:ext cx="0" cy="62991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1">
            <a:extLst>
              <a:ext uri="{FF2B5EF4-FFF2-40B4-BE49-F238E27FC236}">
                <a16:creationId xmlns:a16="http://schemas.microsoft.com/office/drawing/2014/main" id="{08B5C95C-45D3-54BC-47F1-5996ACBA22B1}"/>
              </a:ext>
            </a:extLst>
          </p:cNvPr>
          <p:cNvSpPr txBox="1"/>
          <p:nvPr/>
        </p:nvSpPr>
        <p:spPr>
          <a:xfrm>
            <a:off x="7124700" y="3074113"/>
            <a:ext cx="2256632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EF27BBB-D9D6-4F15-A9A3-B74F1710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4196913"/>
            <a:ext cx="4696480" cy="3534268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632BEB2F-9880-CEF4-114E-D48E44ACBE4F}"/>
              </a:ext>
            </a:extLst>
          </p:cNvPr>
          <p:cNvSpPr txBox="1"/>
          <p:nvPr/>
        </p:nvSpPr>
        <p:spPr>
          <a:xfrm>
            <a:off x="914399" y="3076764"/>
            <a:ext cx="2590799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스텝모터 회전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41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건조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5DBCF120-6959-5CEA-EFD8-1D873CCCF1FE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504683E-BE08-5842-6C49-CE03108F47E5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1949864-463B-9E56-A557-5FAD7AC21134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38943EE-B5E8-0333-7B60-61200604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"/>
          <a:stretch/>
        </p:blipFill>
        <p:spPr>
          <a:xfrm rot="10800000">
            <a:off x="979931" y="3702287"/>
            <a:ext cx="8087869" cy="4876800"/>
          </a:xfrm>
          <a:prstGeom prst="rect">
            <a:avLst/>
          </a:prstGeom>
        </p:spPr>
      </p:pic>
      <p:sp>
        <p:nvSpPr>
          <p:cNvPr id="13" name="AutoShape 9">
            <a:extLst>
              <a:ext uri="{FF2B5EF4-FFF2-40B4-BE49-F238E27FC236}">
                <a16:creationId xmlns:a16="http://schemas.microsoft.com/office/drawing/2014/main" id="{3667B9B8-DFB6-C863-B498-570F3E025D54}"/>
              </a:ext>
            </a:extLst>
          </p:cNvPr>
          <p:cNvSpPr/>
          <p:nvPr/>
        </p:nvSpPr>
        <p:spPr>
          <a:xfrm>
            <a:off x="1066801" y="3854687"/>
            <a:ext cx="2514600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C65EBB50-9160-C84A-F851-713FB188EC86}"/>
              </a:ext>
            </a:extLst>
          </p:cNvPr>
          <p:cNvSpPr txBox="1"/>
          <p:nvPr/>
        </p:nvSpPr>
        <p:spPr>
          <a:xfrm>
            <a:off x="1704942" y="3158300"/>
            <a:ext cx="145613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모터부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D94497BE-0613-7D0F-ED5C-6B0E2605B16F}"/>
              </a:ext>
            </a:extLst>
          </p:cNvPr>
          <p:cNvSpPr txBox="1"/>
          <p:nvPr/>
        </p:nvSpPr>
        <p:spPr>
          <a:xfrm>
            <a:off x="1184560" y="2933700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ED8333-05F5-4DA9-A4AC-2321931C92CB}"/>
              </a:ext>
            </a:extLst>
          </p:cNvPr>
          <p:cNvSpPr/>
          <p:nvPr/>
        </p:nvSpPr>
        <p:spPr>
          <a:xfrm>
            <a:off x="5715000" y="5480304"/>
            <a:ext cx="914400" cy="685800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710070-92D9-D305-ACB3-B9EF9352CEAD}"/>
              </a:ext>
            </a:extLst>
          </p:cNvPr>
          <p:cNvSpPr/>
          <p:nvPr/>
        </p:nvSpPr>
        <p:spPr>
          <a:xfrm>
            <a:off x="3276600" y="4007088"/>
            <a:ext cx="1524000" cy="1128641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18040490-96FD-3A0C-2E8D-93F3E3D8A067}"/>
              </a:ext>
            </a:extLst>
          </p:cNvPr>
          <p:cNvGrpSpPr/>
          <p:nvPr/>
        </p:nvGrpSpPr>
        <p:grpSpPr>
          <a:xfrm>
            <a:off x="9220200" y="2959117"/>
            <a:ext cx="8153400" cy="6299183"/>
            <a:chOff x="0" y="0"/>
            <a:chExt cx="1356888" cy="1659044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D6837AC6-6428-785B-4974-6F52C21A0CA6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A6444C0A-74F4-EC88-32E7-74034B28DEE4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">
            <a:extLst>
              <a:ext uri="{FF2B5EF4-FFF2-40B4-BE49-F238E27FC236}">
                <a16:creationId xmlns:a16="http://schemas.microsoft.com/office/drawing/2014/main" id="{66E29752-F3A0-8294-457F-B318C314E74B}"/>
              </a:ext>
            </a:extLst>
          </p:cNvPr>
          <p:cNvGrpSpPr/>
          <p:nvPr/>
        </p:nvGrpSpPr>
        <p:grpSpPr>
          <a:xfrm>
            <a:off x="914400" y="2959117"/>
            <a:ext cx="8153402" cy="6299183"/>
            <a:chOff x="0" y="0"/>
            <a:chExt cx="1356888" cy="1659044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7B292E57-0444-89ED-2988-AFCB2DB2A618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209BF5F4-D49C-8196-0CC3-1FACB52DDC2C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D77A76-13FA-2CB2-AB97-CC993F6A71E8}"/>
              </a:ext>
            </a:extLst>
          </p:cNvPr>
          <p:cNvSpPr txBox="1"/>
          <p:nvPr/>
        </p:nvSpPr>
        <p:spPr>
          <a:xfrm>
            <a:off x="9428999" y="3854687"/>
            <a:ext cx="7735802" cy="1428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건조 버튼을 누르게 되면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열려있던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노즐이 들어간 후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DC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모터가 회전하여 건조 기능이 동작한다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이 후 정지 버튼을 눌렀을 경우 마찬가지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DC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모터가 정지한다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  <a:endParaRPr lang="ko-KR" altLang="en-US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5662406" y="6321044"/>
            <a:ext cx="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C456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회전</a:t>
            </a:r>
            <a:endParaRPr lang="ko-KR" altLang="en-US" dirty="0">
              <a:solidFill>
                <a:srgbClr val="FC456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6139074" y="6321044"/>
            <a:ext cx="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C456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정지</a:t>
            </a:r>
            <a:endParaRPr lang="ko-KR" altLang="en-US" dirty="0">
              <a:solidFill>
                <a:srgbClr val="FC456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534982" y="3089608"/>
            <a:ext cx="130837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&lt;DC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모터</a:t>
            </a:r>
            <a:r>
              <a:rPr lang="en-US" altLang="ko-KR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&gt;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1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건조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5DBCF120-6959-5CEA-EFD8-1D873CCCF1FE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504683E-BE08-5842-6C49-CE03108F47E5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1949864-463B-9E56-A557-5FAD7AC21134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9CC1753F-087A-EF56-2762-121E14DC9F2F}"/>
              </a:ext>
            </a:extLst>
          </p:cNvPr>
          <p:cNvGrpSpPr/>
          <p:nvPr/>
        </p:nvGrpSpPr>
        <p:grpSpPr>
          <a:xfrm>
            <a:off x="914400" y="2959117"/>
            <a:ext cx="16383000" cy="6299183"/>
            <a:chOff x="0" y="0"/>
            <a:chExt cx="1356888" cy="1659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25F054-1D9A-2098-ABA7-A589EAE8AEE0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E4B53B-31B1-38B7-FFC9-EA96970B0624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8677925-A4CC-3752-EE69-9DDAC40E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97"/>
          <a:stretch/>
        </p:blipFill>
        <p:spPr>
          <a:xfrm>
            <a:off x="1219200" y="3924300"/>
            <a:ext cx="5115639" cy="264833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EE6C36CB-E97C-9D73-3F6F-DB857EE6137B}"/>
              </a:ext>
            </a:extLst>
          </p:cNvPr>
          <p:cNvSpPr txBox="1"/>
          <p:nvPr/>
        </p:nvSpPr>
        <p:spPr>
          <a:xfrm>
            <a:off x="990600" y="3084698"/>
            <a:ext cx="2256632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673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D5406E2F-54BB-BB9F-C245-502908E7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"/>
          <a:stretch/>
        </p:blipFill>
        <p:spPr>
          <a:xfrm rot="10800000">
            <a:off x="979931" y="3702287"/>
            <a:ext cx="8087869" cy="4876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오작동 방지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7D980AB-B80A-52A7-76C4-A2E46DDCCC72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0FCF125-FAAE-F223-A97C-DA26CDF5F63A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9EE29AB5-669C-D1FA-507A-191DFFFA775A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97D6A193-949E-D379-A8E3-373B654704AF}"/>
              </a:ext>
            </a:extLst>
          </p:cNvPr>
          <p:cNvGrpSpPr/>
          <p:nvPr/>
        </p:nvGrpSpPr>
        <p:grpSpPr>
          <a:xfrm>
            <a:off x="9220200" y="2959117"/>
            <a:ext cx="8153400" cy="6299183"/>
            <a:chOff x="0" y="0"/>
            <a:chExt cx="1356888" cy="1659044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5E8490F-6CAF-E943-436A-47DBDD5F7C78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5FC8DDA-FF20-2414-9929-C8141AF908CE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7EA69537-DA89-84FE-73A2-5EF996D26795}"/>
              </a:ext>
            </a:extLst>
          </p:cNvPr>
          <p:cNvGrpSpPr/>
          <p:nvPr/>
        </p:nvGrpSpPr>
        <p:grpSpPr>
          <a:xfrm>
            <a:off x="914400" y="2959117"/>
            <a:ext cx="8153402" cy="6299183"/>
            <a:chOff x="0" y="0"/>
            <a:chExt cx="1356888" cy="1659044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1DEC9C3D-EF5F-BE32-1242-06970BDCE3A3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33CC039-7C41-CDEE-78D3-250F8A712D80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9">
            <a:extLst>
              <a:ext uri="{FF2B5EF4-FFF2-40B4-BE49-F238E27FC236}">
                <a16:creationId xmlns:a16="http://schemas.microsoft.com/office/drawing/2014/main" id="{1B2145BD-CBCA-45AF-67C7-5726C31B5501}"/>
              </a:ext>
            </a:extLst>
          </p:cNvPr>
          <p:cNvSpPr/>
          <p:nvPr/>
        </p:nvSpPr>
        <p:spPr>
          <a:xfrm>
            <a:off x="1066801" y="3854687"/>
            <a:ext cx="2514600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886A310-4FA9-B13C-566F-EB2936C1737C}"/>
              </a:ext>
            </a:extLst>
          </p:cNvPr>
          <p:cNvSpPr txBox="1"/>
          <p:nvPr/>
        </p:nvSpPr>
        <p:spPr>
          <a:xfrm>
            <a:off x="1704942" y="3158300"/>
            <a:ext cx="145613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모터부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1AD042BF-E269-4441-CD55-AB5862174198}"/>
              </a:ext>
            </a:extLst>
          </p:cNvPr>
          <p:cNvSpPr txBox="1"/>
          <p:nvPr/>
        </p:nvSpPr>
        <p:spPr>
          <a:xfrm>
            <a:off x="1184560" y="2933700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1F71C3-CDA1-7796-5675-A318D7EECBAF}"/>
              </a:ext>
            </a:extLst>
          </p:cNvPr>
          <p:cNvSpPr/>
          <p:nvPr/>
        </p:nvSpPr>
        <p:spPr>
          <a:xfrm>
            <a:off x="5715000" y="5480304"/>
            <a:ext cx="914400" cy="685800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B8390F-4428-E4E3-41BB-EAF03E914E41}"/>
              </a:ext>
            </a:extLst>
          </p:cNvPr>
          <p:cNvSpPr/>
          <p:nvPr/>
        </p:nvSpPr>
        <p:spPr>
          <a:xfrm>
            <a:off x="5442515" y="7739768"/>
            <a:ext cx="1524000" cy="1128641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3022-83CB-A5F9-2862-623CB7B23779}"/>
              </a:ext>
            </a:extLst>
          </p:cNvPr>
          <p:cNvSpPr txBox="1"/>
          <p:nvPr/>
        </p:nvSpPr>
        <p:spPr>
          <a:xfrm>
            <a:off x="9337960" y="2857500"/>
            <a:ext cx="80356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&lt;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초음파 센서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사람이 감지되지 않는 측정거리가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10cm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이상일 때 모든 모터부가 작동을 </a:t>
            </a:r>
            <a:r>
              <a:rPr lang="ko-KR" altLang="en-US" sz="2000" smtClean="0">
                <a:latin typeface="Source Han Sans KR Bold" panose="020B0600000101010101" charset="-127"/>
                <a:ea typeface="Source Han Sans KR Bold" panose="020B0600000101010101" charset="-127"/>
              </a:rPr>
              <a:t>하지 않음</a:t>
            </a:r>
            <a:r>
              <a:rPr lang="en-US" altLang="ko-KR" sz="2000" smtClean="0">
                <a:latin typeface="Source Han Sans KR Bold" panose="020B0600000101010101" charset="-127"/>
                <a:ea typeface="Source Han Sans KR Bold" panose="020B0600000101010101" charset="-127"/>
              </a:rPr>
              <a:t>.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6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개의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스위치을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눌러도 작동이 되지 않음을 영상을 통해 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확인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Loop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라는 변수를 통해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distance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가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10cm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초과로 측정이 되면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loop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가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0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의 값을 가져 </a:t>
            </a:r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whlie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구문이 작동되지 않고 다시 위의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while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구문으로 올라가게 되어 </a:t>
            </a:r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distanc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가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10cm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이하가 될 때까지 해당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while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구문은 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무한반복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하지만 </a:t>
            </a:r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distanc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가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10cm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이하가 될 때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loop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는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1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의 값을 가져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while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구문이 작동되어 우리가 원하는 스위치들이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if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문을 통해 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작동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3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오작동 방지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7D980AB-B80A-52A7-76C4-A2E46DDCCC72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0FCF125-FAAE-F223-A97C-DA26CDF5F63A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9EE29AB5-669C-D1FA-507A-191DFFFA775A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AFA46E88-203B-2F21-E89C-D351584B52D4}"/>
              </a:ext>
            </a:extLst>
          </p:cNvPr>
          <p:cNvGrpSpPr/>
          <p:nvPr/>
        </p:nvGrpSpPr>
        <p:grpSpPr>
          <a:xfrm>
            <a:off x="914400" y="2959117"/>
            <a:ext cx="16383000" cy="6299183"/>
            <a:chOff x="0" y="0"/>
            <a:chExt cx="1356888" cy="1659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3737702-2746-5AC8-99EA-70B2C8A03CB5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9D6B419-C7C8-86A0-E867-4F8E1BAD67FC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ED0A6E8-71CE-59AF-804F-BE718AA5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09"/>
          <a:stretch/>
        </p:blipFill>
        <p:spPr>
          <a:xfrm>
            <a:off x="9785887" y="4044619"/>
            <a:ext cx="3686689" cy="19194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12FA8F-0A88-B797-3743-A48818FD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02" y="3858020"/>
            <a:ext cx="4410691" cy="490606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52A91EF-7DCB-3A00-1635-549DC719BD78}"/>
              </a:ext>
            </a:extLst>
          </p:cNvPr>
          <p:cNvCxnSpPr/>
          <p:nvPr/>
        </p:nvCxnSpPr>
        <p:spPr>
          <a:xfrm>
            <a:off x="9105900" y="2959117"/>
            <a:ext cx="0" cy="62991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DC19054B-0DB0-75BA-8653-4E23E1272868}"/>
              </a:ext>
            </a:extLst>
          </p:cNvPr>
          <p:cNvSpPr txBox="1"/>
          <p:nvPr/>
        </p:nvSpPr>
        <p:spPr>
          <a:xfrm>
            <a:off x="9372600" y="3194061"/>
            <a:ext cx="2256632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32CA68A-05F3-9065-4C86-E7BA33E00155}"/>
              </a:ext>
            </a:extLst>
          </p:cNvPr>
          <p:cNvSpPr txBox="1"/>
          <p:nvPr/>
        </p:nvSpPr>
        <p:spPr>
          <a:xfrm>
            <a:off x="1017069" y="3191560"/>
            <a:ext cx="4153328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초음파센서 거리 측정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29892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온도 조절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3C7CC89E-9820-F77D-5D47-0C2468E2F1FC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395B6BF-9541-79F4-4019-D468CACA1567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683F67C0-84CC-C95C-B895-22D895FE6CD7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EF04BB4F-941E-19F6-2950-04345239EFDE}"/>
              </a:ext>
            </a:extLst>
          </p:cNvPr>
          <p:cNvGrpSpPr/>
          <p:nvPr/>
        </p:nvGrpSpPr>
        <p:grpSpPr>
          <a:xfrm>
            <a:off x="1028700" y="2959117"/>
            <a:ext cx="8039101" cy="6299183"/>
            <a:chOff x="0" y="0"/>
            <a:chExt cx="1356888" cy="1659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0ACA78-A724-E309-92B9-5C6FEA1F7114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DC37E44-0D46-26DF-8C8C-DF3BB8E1B822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697D481-C7E1-BFF9-D56A-8F3411E4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04" r="1607"/>
          <a:stretch/>
        </p:blipFill>
        <p:spPr>
          <a:xfrm rot="16200000">
            <a:off x="2204844" y="2862458"/>
            <a:ext cx="6248398" cy="6543283"/>
          </a:xfrm>
          <a:prstGeom prst="rect">
            <a:avLst/>
          </a:prstGeom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6F467AD2-22C2-764B-BC2B-2427EAE228A9}"/>
              </a:ext>
            </a:extLst>
          </p:cNvPr>
          <p:cNvSpPr/>
          <p:nvPr/>
        </p:nvSpPr>
        <p:spPr>
          <a:xfrm>
            <a:off x="1219201" y="3848100"/>
            <a:ext cx="2209799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CA29C48-E300-B4DD-AAE8-F8CE7A054710}"/>
              </a:ext>
            </a:extLst>
          </p:cNvPr>
          <p:cNvSpPr txBox="1"/>
          <p:nvPr/>
        </p:nvSpPr>
        <p:spPr>
          <a:xfrm>
            <a:off x="1672939" y="3151713"/>
            <a:ext cx="157496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센서부</a:t>
            </a:r>
            <a:endParaRPr lang="en-US" sz="28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76377-89D5-6225-6D79-CD22B323D483}"/>
              </a:ext>
            </a:extLst>
          </p:cNvPr>
          <p:cNvSpPr txBox="1"/>
          <p:nvPr/>
        </p:nvSpPr>
        <p:spPr>
          <a:xfrm>
            <a:off x="1298860" y="2927113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3F1019-49E1-626D-D927-643C6D0CD696}"/>
              </a:ext>
            </a:extLst>
          </p:cNvPr>
          <p:cNvSpPr/>
          <p:nvPr/>
        </p:nvSpPr>
        <p:spPr>
          <a:xfrm>
            <a:off x="2971801" y="4229100"/>
            <a:ext cx="2209799" cy="2765316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디바이스마트,스위치/부저/전기부품 &gt; 지원부품 &gt; 히터/열풍/열선,히터라이징,캡톤 필름 히터 24V 6W Ø51,PI 히터(필름 히터) / 사이즈 : Ø51 / 정격 전압 : 24v / 전력 : 6W / 저항 : 96 Ω / 정격온도 :50℃ / 최대온도 : 180℃ / 뒷면 양면테이프 형식">
            <a:extLst>
              <a:ext uri="{FF2B5EF4-FFF2-40B4-BE49-F238E27FC236}">
                <a16:creationId xmlns:a16="http://schemas.microsoft.com/office/drawing/2014/main" id="{5726729C-75BA-C0FB-AF03-2242A887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11" y1="60889" x2="30444" y2="59333"/>
                        <a14:foregroundMark x1="30444" y1="59333" x2="22222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87422">
            <a:off x="2646625" y="3948657"/>
            <a:ext cx="2326752" cy="232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DF6CCF0-EADE-E050-798F-A048D5893398}"/>
              </a:ext>
            </a:extLst>
          </p:cNvPr>
          <p:cNvCxnSpPr/>
          <p:nvPr/>
        </p:nvCxnSpPr>
        <p:spPr>
          <a:xfrm rot="10800000">
            <a:off x="5048250" y="5219701"/>
            <a:ext cx="1733550" cy="744347"/>
          </a:xfrm>
          <a:prstGeom prst="bentConnector3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85E413-1BD2-12F6-1AAF-365713BBF397}"/>
              </a:ext>
            </a:extLst>
          </p:cNvPr>
          <p:cNvCxnSpPr>
            <a:cxnSpLocks/>
          </p:cNvCxnSpPr>
          <p:nvPr/>
        </p:nvCxnSpPr>
        <p:spPr>
          <a:xfrm>
            <a:off x="4876800" y="5295900"/>
            <a:ext cx="10382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5">
            <a:extLst>
              <a:ext uri="{FF2B5EF4-FFF2-40B4-BE49-F238E27FC236}">
                <a16:creationId xmlns:a16="http://schemas.microsoft.com/office/drawing/2014/main" id="{1EB4DBA3-2888-941B-79D5-C8C9929D9407}"/>
              </a:ext>
            </a:extLst>
          </p:cNvPr>
          <p:cNvGrpSpPr/>
          <p:nvPr/>
        </p:nvGrpSpPr>
        <p:grpSpPr>
          <a:xfrm>
            <a:off x="9220200" y="2959117"/>
            <a:ext cx="8153400" cy="6299183"/>
            <a:chOff x="0" y="0"/>
            <a:chExt cx="1356888" cy="1659044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776901B-F4E6-2D0F-DAC5-002937C46D2F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47D1B085-59C6-ED55-B6CE-149C6F30E813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1E96F2-C2DA-5230-D89B-1FFCBD25D31E}"/>
              </a:ext>
            </a:extLst>
          </p:cNvPr>
          <p:cNvSpPr txBox="1"/>
          <p:nvPr/>
        </p:nvSpPr>
        <p:spPr>
          <a:xfrm>
            <a:off x="9408221" y="3670429"/>
            <a:ext cx="777735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온습도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센서를 통해서 온수 탱크의 온도를 측정하고 일정 온도 이하가 되면 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캡톤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필름 히터가 동작하여 물을 데움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,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캡톤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필름 히터가 동작하면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LED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를 켬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readDHT11()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함수를 통해 온도 값을 측정함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If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문을 통해 온도가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31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도 이하로 내려가면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캡톤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필름 히터와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LED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를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동작시킴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540910" y="3009900"/>
            <a:ext cx="3602268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&lt;</a:t>
            </a:r>
            <a:r>
              <a:rPr lang="ko-KR" altLang="en-US" sz="2000" dirty="0" err="1" smtClean="0">
                <a:latin typeface="Source Han Sans KR Bold" panose="020B0600000101010101" charset="-127"/>
                <a:ea typeface="Source Han Sans KR Bold" panose="020B0600000101010101" charset="-127"/>
              </a:rPr>
              <a:t>온습도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 센서 및 </a:t>
            </a:r>
            <a:r>
              <a:rPr lang="ko-KR" altLang="en-US" sz="2000" dirty="0" err="1" smtClean="0">
                <a:latin typeface="Source Han Sans KR Bold" panose="020B0600000101010101" charset="-127"/>
                <a:ea typeface="Source Han Sans KR Bold" panose="020B0600000101010101" charset="-127"/>
              </a:rPr>
              <a:t>캡톤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 필름 히터</a:t>
            </a:r>
            <a:r>
              <a:rPr lang="en-US" altLang="ko-KR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&gt;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7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온도 조절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3C7CC89E-9820-F77D-5D47-0C2468E2F1FC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395B6BF-9541-79F4-4019-D468CACA1567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683F67C0-84CC-C95C-B895-22D895FE6CD7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01929D39-FDF2-542C-7E44-F39C4DF914E2}"/>
              </a:ext>
            </a:extLst>
          </p:cNvPr>
          <p:cNvGrpSpPr/>
          <p:nvPr/>
        </p:nvGrpSpPr>
        <p:grpSpPr>
          <a:xfrm>
            <a:off x="914400" y="2959117"/>
            <a:ext cx="16383000" cy="6299183"/>
            <a:chOff x="0" y="0"/>
            <a:chExt cx="1356888" cy="1659044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74DC056D-8E92-C664-7665-FEF37182BFB3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4CB7DD94-4936-6259-D757-CFCAA186D597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3317C7E-B8DD-0C5B-5E43-CBBEAE0DE697}"/>
              </a:ext>
            </a:extLst>
          </p:cNvPr>
          <p:cNvCxnSpPr/>
          <p:nvPr/>
        </p:nvCxnSpPr>
        <p:spPr>
          <a:xfrm>
            <a:off x="9105900" y="2959117"/>
            <a:ext cx="0" cy="62991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5F49001C-D0FD-8351-5AC3-1D822241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4044491"/>
            <a:ext cx="5058481" cy="3839111"/>
          </a:xfrm>
          <a:prstGeom prst="rect">
            <a:avLst/>
          </a:prstGeom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F37D4B11-D0E4-4C80-71A2-920B59EBB822}"/>
              </a:ext>
            </a:extLst>
          </p:cNvPr>
          <p:cNvSpPr txBox="1"/>
          <p:nvPr/>
        </p:nvSpPr>
        <p:spPr>
          <a:xfrm>
            <a:off x="9372600" y="3194061"/>
            <a:ext cx="2256632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3A0F84D-7ACE-7CE8-851E-E60943DE9B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5"/>
          <a:stretch/>
        </p:blipFill>
        <p:spPr>
          <a:xfrm>
            <a:off x="4328069" y="3009900"/>
            <a:ext cx="4611355" cy="6190526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ED04E06D-33B1-B17D-56F3-6F6C12EF78DD}"/>
              </a:ext>
            </a:extLst>
          </p:cNvPr>
          <p:cNvSpPr txBox="1"/>
          <p:nvPr/>
        </p:nvSpPr>
        <p:spPr>
          <a:xfrm>
            <a:off x="1180672" y="3160013"/>
            <a:ext cx="2691481" cy="1009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온습도센서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/>
            </a:r>
            <a:b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제어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444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수위 감지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EB486FA4-6AC6-8912-0B8E-E5F45FAE0CE1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6A27928-DFC3-CFDA-5888-FF49C1B3C8CF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FA01C39-A918-3026-0761-6E5618A845F6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8C0F4549-6868-AB24-A3B0-1C153B98BCC8}"/>
              </a:ext>
            </a:extLst>
          </p:cNvPr>
          <p:cNvGrpSpPr/>
          <p:nvPr/>
        </p:nvGrpSpPr>
        <p:grpSpPr>
          <a:xfrm>
            <a:off x="1028700" y="2959117"/>
            <a:ext cx="8039101" cy="6299183"/>
            <a:chOff x="0" y="0"/>
            <a:chExt cx="1356888" cy="1659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639111-D3C1-24A8-B3E5-1C07CA656579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F06685-AA2F-2EBC-CEC2-5FF10BF2F9FA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B853547-ADCE-FB69-00F7-BE4D5285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04" r="1607"/>
          <a:stretch/>
        </p:blipFill>
        <p:spPr>
          <a:xfrm rot="16200000">
            <a:off x="2204844" y="2862458"/>
            <a:ext cx="6248398" cy="6543283"/>
          </a:xfrm>
          <a:prstGeom prst="rect">
            <a:avLst/>
          </a:prstGeom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C76600AA-0C0B-87A4-616B-49E696C8E5C9}"/>
              </a:ext>
            </a:extLst>
          </p:cNvPr>
          <p:cNvSpPr/>
          <p:nvPr/>
        </p:nvSpPr>
        <p:spPr>
          <a:xfrm>
            <a:off x="1219201" y="3848100"/>
            <a:ext cx="2209799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9C18E04-F8ED-6664-F95C-D5C2C485F124}"/>
              </a:ext>
            </a:extLst>
          </p:cNvPr>
          <p:cNvSpPr txBox="1"/>
          <p:nvPr/>
        </p:nvSpPr>
        <p:spPr>
          <a:xfrm>
            <a:off x="1672939" y="3151713"/>
            <a:ext cx="157496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센서부</a:t>
            </a:r>
            <a:endParaRPr lang="en-US" sz="28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213F4-6DEA-5CED-FAD0-72FA3023F820}"/>
              </a:ext>
            </a:extLst>
          </p:cNvPr>
          <p:cNvSpPr txBox="1"/>
          <p:nvPr/>
        </p:nvSpPr>
        <p:spPr>
          <a:xfrm>
            <a:off x="1298860" y="2927113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</a:p>
        </p:txBody>
      </p:sp>
      <p:pic>
        <p:nvPicPr>
          <p:cNvPr id="14" name="Picture 2" descr="디바이스마트,스위치/부저/전기부품 &gt; 지원부품 &gt; 히터/열풍/열선,히터라이징,캡톤 필름 히터 24V 6W Ø51,PI 히터(필름 히터) / 사이즈 : Ø51 / 정격 전압 : 24v / 전력 : 6W / 저항 : 96 Ω / 정격온도 :50℃ / 최대온도 : 180℃ / 뒷면 양면테이프 형식">
            <a:extLst>
              <a:ext uri="{FF2B5EF4-FFF2-40B4-BE49-F238E27FC236}">
                <a16:creationId xmlns:a16="http://schemas.microsoft.com/office/drawing/2014/main" id="{95686E60-F490-F42D-6495-2A798DF7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11" y1="60889" x2="30444" y2="59333"/>
                        <a14:foregroundMark x1="30444" y1="59333" x2="22222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87422">
            <a:off x="2646625" y="3948657"/>
            <a:ext cx="2326752" cy="232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123836D-C2E0-06B0-B6EC-CC1C9998DC4C}"/>
              </a:ext>
            </a:extLst>
          </p:cNvPr>
          <p:cNvCxnSpPr/>
          <p:nvPr/>
        </p:nvCxnSpPr>
        <p:spPr>
          <a:xfrm rot="10800000">
            <a:off x="5048250" y="5219701"/>
            <a:ext cx="1733550" cy="744347"/>
          </a:xfrm>
          <a:prstGeom prst="bentConnector3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2C5746F-5F93-D527-7E81-405B1DD9EDDB}"/>
              </a:ext>
            </a:extLst>
          </p:cNvPr>
          <p:cNvCxnSpPr>
            <a:cxnSpLocks/>
          </p:cNvCxnSpPr>
          <p:nvPr/>
        </p:nvCxnSpPr>
        <p:spPr>
          <a:xfrm>
            <a:off x="4876800" y="5295900"/>
            <a:ext cx="10382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B2334E-DA11-B8B8-946E-74CD95974D60}"/>
              </a:ext>
            </a:extLst>
          </p:cNvPr>
          <p:cNvSpPr/>
          <p:nvPr/>
        </p:nvSpPr>
        <p:spPr>
          <a:xfrm>
            <a:off x="5715001" y="4381500"/>
            <a:ext cx="3072374" cy="990600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E35D78-DD13-9055-47F8-E5A4F938F718}"/>
              </a:ext>
            </a:extLst>
          </p:cNvPr>
          <p:cNvSpPr/>
          <p:nvPr/>
        </p:nvSpPr>
        <p:spPr>
          <a:xfrm>
            <a:off x="4257791" y="5448299"/>
            <a:ext cx="603768" cy="457201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21D88B-2AB9-C830-8E81-9473B2D06702}"/>
              </a:ext>
            </a:extLst>
          </p:cNvPr>
          <p:cNvSpPr/>
          <p:nvPr/>
        </p:nvSpPr>
        <p:spPr>
          <a:xfrm>
            <a:off x="1870710" y="6664201"/>
            <a:ext cx="3996689" cy="2213090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5">
            <a:extLst>
              <a:ext uri="{FF2B5EF4-FFF2-40B4-BE49-F238E27FC236}">
                <a16:creationId xmlns:a16="http://schemas.microsoft.com/office/drawing/2014/main" id="{046A9D70-646F-E547-1D99-F59AFDE1C9B3}"/>
              </a:ext>
            </a:extLst>
          </p:cNvPr>
          <p:cNvGrpSpPr/>
          <p:nvPr/>
        </p:nvGrpSpPr>
        <p:grpSpPr>
          <a:xfrm>
            <a:off x="9220200" y="2959117"/>
            <a:ext cx="8153400" cy="6299183"/>
            <a:chOff x="0" y="0"/>
            <a:chExt cx="1356888" cy="1659044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808D555-9ADD-0D8B-F412-EEC842593D0C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05E29181-59CD-AC32-8251-B5A9DCD984CA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9DF171-FD68-55D8-5FA9-85DA2CF9B3B7}"/>
              </a:ext>
            </a:extLst>
          </p:cNvPr>
          <p:cNvSpPr txBox="1"/>
          <p:nvPr/>
        </p:nvSpPr>
        <p:spPr>
          <a:xfrm>
            <a:off x="9491605" y="3633986"/>
            <a:ext cx="7610590" cy="4660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수위센서로 물 수위를 측정하여 일정 수위 이하가 되면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LED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가 켜지고 모터가 동작하여 물탱크에 물을 채움  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이번 대회에서는 물을 채우는 과정을 수위센서를 손으로 잡고 물이 채워져 있는 페트병 안으로 집어 넣는 과정으로 대체함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read_ACD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()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함수를 통해서 수위 센서의 값을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읽어옴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Int_to_string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()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함수를 통해서 수위 센서의 값을 문자열로 변환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If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문을 통해 수위 센서의 값이 작으면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LED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를 켜고 </a:t>
            </a:r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stepForward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()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함수를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/>
            </a:r>
            <a:b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</a:b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통해 모터를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동작시킴</a:t>
            </a:r>
            <a:endParaRPr lang="ko-KR" altLang="en-US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491605" y="3042636"/>
            <a:ext cx="1486304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&lt;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수위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센서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&gt;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4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수위 감지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EB486FA4-6AC6-8912-0B8E-E5F45FAE0CE1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6A27928-DFC3-CFDA-5888-FF49C1B3C8CF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FA01C39-A918-3026-0761-6E5618A845F6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">
            <a:extLst>
              <a:ext uri="{FF2B5EF4-FFF2-40B4-BE49-F238E27FC236}">
                <a16:creationId xmlns:a16="http://schemas.microsoft.com/office/drawing/2014/main" id="{3E31B33E-050D-A971-D527-A18B0F2E7BF6}"/>
              </a:ext>
            </a:extLst>
          </p:cNvPr>
          <p:cNvGrpSpPr/>
          <p:nvPr/>
        </p:nvGrpSpPr>
        <p:grpSpPr>
          <a:xfrm>
            <a:off x="914400" y="2959117"/>
            <a:ext cx="16383000" cy="6299183"/>
            <a:chOff x="0" y="0"/>
            <a:chExt cx="1356888" cy="1659044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0D17B259-2C97-1510-40C8-D4259EBD1774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92F2693C-03A2-B69E-FEC0-55667B0BE425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92E8EE7-8372-703F-88A8-3E3D8FA7F7BA}"/>
              </a:ext>
            </a:extLst>
          </p:cNvPr>
          <p:cNvCxnSpPr/>
          <p:nvPr/>
        </p:nvCxnSpPr>
        <p:spPr>
          <a:xfrm>
            <a:off x="9105900" y="2959117"/>
            <a:ext cx="0" cy="62991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1">
            <a:extLst>
              <a:ext uri="{FF2B5EF4-FFF2-40B4-BE49-F238E27FC236}">
                <a16:creationId xmlns:a16="http://schemas.microsoft.com/office/drawing/2014/main" id="{F2EE901D-D2FF-FA4B-86E3-6CCE7C1D23C5}"/>
              </a:ext>
            </a:extLst>
          </p:cNvPr>
          <p:cNvSpPr txBox="1"/>
          <p:nvPr/>
        </p:nvSpPr>
        <p:spPr>
          <a:xfrm>
            <a:off x="9372600" y="3194061"/>
            <a:ext cx="2256632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34B180C-DA91-5989-BC40-F02D94745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4039728"/>
            <a:ext cx="6134956" cy="384863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4640E6A-5AC7-6E86-C3B8-A4160B1F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29100"/>
            <a:ext cx="4538133" cy="3352800"/>
          </a:xfrm>
          <a:prstGeom prst="rect">
            <a:avLst/>
          </a:prstGeom>
        </p:spPr>
      </p:pic>
      <p:sp>
        <p:nvSpPr>
          <p:cNvPr id="37" name="TextBox 11">
            <a:extLst>
              <a:ext uri="{FF2B5EF4-FFF2-40B4-BE49-F238E27FC236}">
                <a16:creationId xmlns:a16="http://schemas.microsoft.com/office/drawing/2014/main" id="{54E8CBBE-0D7D-135A-4BF8-8149689E3163}"/>
              </a:ext>
            </a:extLst>
          </p:cNvPr>
          <p:cNvSpPr txBox="1"/>
          <p:nvPr/>
        </p:nvSpPr>
        <p:spPr>
          <a:xfrm>
            <a:off x="990599" y="3194061"/>
            <a:ext cx="2819399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수위센서 제어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81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632" y="702857"/>
            <a:ext cx="140216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23628" y="2699692"/>
            <a:ext cx="4272572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비데의 동작 원리 및 구조</a:t>
            </a:r>
            <a:endParaRPr lang="en-US" sz="30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72270" y="2699692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72270" y="4262521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3628" y="4262521"/>
            <a:ext cx="2672372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 구현 전략 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23628" y="5825349"/>
            <a:ext cx="2988042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 및 실험 과정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72270" y="5825349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23628" y="7388178"/>
            <a:ext cx="4043972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기능별 구현 상세 설명 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72270" y="7388178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06017" y="2699691"/>
            <a:ext cx="5110772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</a:t>
            </a:r>
            <a:r>
              <a:rPr lang="en-US" altLang="ko-KR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해결하지 못한 기능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54659" y="2699691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491207" y="3884014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2491207" y="5446843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2491207" y="7009671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>
            <a:off x="2491207" y="8572500"/>
            <a:ext cx="1476809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625F6A6D-8A7B-1D35-72FB-C3AE22338BF5}"/>
              </a:ext>
            </a:extLst>
          </p:cNvPr>
          <p:cNvSpPr txBox="1"/>
          <p:nvPr/>
        </p:nvSpPr>
        <p:spPr>
          <a:xfrm>
            <a:off x="10301535" y="4262520"/>
            <a:ext cx="4272572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부품 가격표 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CF315398-A549-7702-D9D4-9184125814C8}"/>
              </a:ext>
            </a:extLst>
          </p:cNvPr>
          <p:cNvSpPr txBox="1"/>
          <p:nvPr/>
        </p:nvSpPr>
        <p:spPr>
          <a:xfrm>
            <a:off x="9650177" y="4262520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06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2763C2-F383-8DFA-7BC6-A1DE3FFC4D81}"/>
              </a:ext>
            </a:extLst>
          </p:cNvPr>
          <p:cNvSpPr txBox="1"/>
          <p:nvPr/>
        </p:nvSpPr>
        <p:spPr>
          <a:xfrm>
            <a:off x="9650177" y="5825349"/>
            <a:ext cx="504330" cy="65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07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AB175A5E-9F59-C42C-81FA-2E9E3F683077}"/>
              </a:ext>
            </a:extLst>
          </p:cNvPr>
          <p:cNvSpPr txBox="1"/>
          <p:nvPr/>
        </p:nvSpPr>
        <p:spPr>
          <a:xfrm>
            <a:off x="10301535" y="5825349"/>
            <a:ext cx="6705600" cy="63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사이즈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84C7576-0F19-FD17-E039-E76D6752F436}"/>
              </a:ext>
            </a:extLst>
          </p:cNvPr>
          <p:cNvGrpSpPr/>
          <p:nvPr/>
        </p:nvGrpSpPr>
        <p:grpSpPr>
          <a:xfrm>
            <a:off x="3695698" y="2418463"/>
            <a:ext cx="10896600" cy="6324599"/>
            <a:chOff x="0" y="0"/>
            <a:chExt cx="1356888" cy="1659044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FE05030-DA76-0FF8-691D-443D65D8B7F1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151BE5F7-639F-0C0C-E8FA-D5E79EBA10CB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모터부</a:t>
            </a: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작동 영상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EB486FA4-6AC6-8912-0B8E-E5F45FAE0CE1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6A27928-DFC3-CFDA-5888-FF49C1B3C8CF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FA01C39-A918-3026-0761-6E5618A845F6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2" name="비디오 2">
            <a:hlinkClick r:id="" action="ppaction://media"/>
            <a:extLst>
              <a:ext uri="{FF2B5EF4-FFF2-40B4-BE49-F238E27FC236}">
                <a16:creationId xmlns:a16="http://schemas.microsoft.com/office/drawing/2014/main" id="{1C6FE546-158D-2890-FC4F-42F8A1C9D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9998" y="2558163"/>
            <a:ext cx="10668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84C7576-0F19-FD17-E039-E76D6752F436}"/>
              </a:ext>
            </a:extLst>
          </p:cNvPr>
          <p:cNvGrpSpPr/>
          <p:nvPr/>
        </p:nvGrpSpPr>
        <p:grpSpPr>
          <a:xfrm>
            <a:off x="3695698" y="2418463"/>
            <a:ext cx="10896600" cy="6324599"/>
            <a:chOff x="0" y="0"/>
            <a:chExt cx="1356888" cy="1659044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FE05030-DA76-0FF8-691D-443D65D8B7F1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151BE5F7-639F-0C0C-E8FA-D5E79EBA10CB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센서부</a:t>
            </a: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작동 영상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EB486FA4-6AC6-8912-0B8E-E5F45FAE0CE1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6A27928-DFC3-CFDA-5888-FF49C1B3C8CF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FA01C39-A918-3026-0761-6E5618A845F6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" name="비디오 2">
            <a:hlinkClick r:id="" action="ppaction://media"/>
            <a:extLst>
              <a:ext uri="{FF2B5EF4-FFF2-40B4-BE49-F238E27FC236}">
                <a16:creationId xmlns:a16="http://schemas.microsoft.com/office/drawing/2014/main" id="{D69C2AE5-0924-EB0A-4079-E966B18E09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704" y="2558562"/>
            <a:ext cx="10666588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19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</a:t>
            </a:r>
            <a:r>
              <a:rPr lang="en-US" altLang="ko-KR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해결하지 못한 기능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1035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  <a:endParaRPr lang="ko-KR" alt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63D4A2A7-8E2A-55FC-919B-C63812819E39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7290B3BC-2480-20AF-DD32-AE4958CC59A6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A5BAC370-E2E7-A60D-E6E4-88D4E21593BF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3104A1-17A1-1391-F2B5-4616A2F44B8C}"/>
              </a:ext>
            </a:extLst>
          </p:cNvPr>
          <p:cNvSpPr txBox="1"/>
          <p:nvPr/>
        </p:nvSpPr>
        <p:spPr>
          <a:xfrm>
            <a:off x="1371600" y="3456850"/>
            <a:ext cx="111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사용자가 감지되지 않을 때 비데 기능을 자동으로 멈추고 노즐을 원상태로 복구하는 기능을 구현하지 못함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0D0BDDA7-F7CF-2F5C-5253-E7593739C46D}"/>
              </a:ext>
            </a:extLst>
          </p:cNvPr>
          <p:cNvSpPr txBox="1"/>
          <p:nvPr/>
        </p:nvSpPr>
        <p:spPr>
          <a:xfrm>
            <a:off x="778956" y="2681804"/>
            <a:ext cx="3031044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 정지 기능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3168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4012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부품 가격표</a:t>
            </a:r>
            <a:endParaRPr lang="en-US" sz="4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659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06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3529F9A-0DC2-1770-3F5F-DF5F7A3DA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87996"/>
              </p:ext>
            </p:extLst>
          </p:nvPr>
        </p:nvGraphicFramePr>
        <p:xfrm>
          <a:off x="3608512" y="2682724"/>
          <a:ext cx="11070971" cy="6042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938">
                  <a:extLst>
                    <a:ext uri="{9D8B030D-6E8A-4147-A177-3AD203B41FA5}">
                      <a16:colId xmlns:a16="http://schemas.microsoft.com/office/drawing/2014/main" val="1491596748"/>
                    </a:ext>
                  </a:extLst>
                </a:gridCol>
                <a:gridCol w="3142385">
                  <a:extLst>
                    <a:ext uri="{9D8B030D-6E8A-4147-A177-3AD203B41FA5}">
                      <a16:colId xmlns:a16="http://schemas.microsoft.com/office/drawing/2014/main" val="3390268740"/>
                    </a:ext>
                  </a:extLst>
                </a:gridCol>
                <a:gridCol w="1845162">
                  <a:extLst>
                    <a:ext uri="{9D8B030D-6E8A-4147-A177-3AD203B41FA5}">
                      <a16:colId xmlns:a16="http://schemas.microsoft.com/office/drawing/2014/main" val="3729988683"/>
                    </a:ext>
                  </a:extLst>
                </a:gridCol>
                <a:gridCol w="1845162">
                  <a:extLst>
                    <a:ext uri="{9D8B030D-6E8A-4147-A177-3AD203B41FA5}">
                      <a16:colId xmlns:a16="http://schemas.microsoft.com/office/drawing/2014/main" val="696645630"/>
                    </a:ext>
                  </a:extLst>
                </a:gridCol>
                <a:gridCol w="1845162">
                  <a:extLst>
                    <a:ext uri="{9D8B030D-6E8A-4147-A177-3AD203B41FA5}">
                      <a16:colId xmlns:a16="http://schemas.microsoft.com/office/drawing/2014/main" val="635066599"/>
                    </a:ext>
                  </a:extLst>
                </a:gridCol>
                <a:gridCol w="1845162">
                  <a:extLst>
                    <a:ext uri="{9D8B030D-6E8A-4147-A177-3AD203B41FA5}">
                      <a16:colId xmlns:a16="http://schemas.microsoft.com/office/drawing/2014/main" val="3047562799"/>
                    </a:ext>
                  </a:extLst>
                </a:gridCol>
              </a:tblGrid>
              <a:tr h="4052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ource Han Sans KR Bold" panose="020B0600000101010101" charset="-127"/>
                          <a:ea typeface="Source Han Sans KR Bold" panose="020B0600000101010101" charset="-127"/>
                        </a:rPr>
                        <a:t>상품명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ource Han Sans KR Bold" panose="020B0600000101010101" charset="-127"/>
                          <a:ea typeface="Source Han Sans KR Bold" panose="020B0600000101010101" charset="-127"/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ource Han Sans KR Bold" panose="020B0600000101010101" charset="-127"/>
                          <a:ea typeface="Source Han Sans KR Bold" panose="020B0600000101010101" charset="-127"/>
                        </a:rPr>
                        <a:t>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ource Han Sans KR Bold" panose="020B0600000101010101" charset="-127"/>
                          <a:ea typeface="Source Han Sans KR Bold" panose="020B0600000101010101" charset="-127"/>
                        </a:rPr>
                        <a:t>총액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ource Han Sans KR Bold" panose="020B0600000101010101" charset="-127"/>
                          <a:ea typeface="Source Han Sans KR Bold" panose="020B0600000101010101" charset="-127"/>
                        </a:rPr>
                        <a:t>구입처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274131"/>
                  </a:ext>
                </a:extLst>
              </a:tr>
              <a:tr h="699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아두이노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우노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R3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2,990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2,990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알파마이크로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409401"/>
                  </a:ext>
                </a:extLst>
              </a:tr>
              <a:tr h="699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스텝모터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(28BYJ-48)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650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1,300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알파마이크로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164029"/>
                  </a:ext>
                </a:extLst>
              </a:tr>
              <a:tr h="699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모터드라이브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(ULN2003)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390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780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알파마이크로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017272"/>
                  </a:ext>
                </a:extLst>
              </a:tr>
              <a:tr h="405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아두이노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 수분 수위 센서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230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230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알파마이크로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044764"/>
                  </a:ext>
                </a:extLst>
              </a:tr>
              <a:tr h="405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DC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모터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600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600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협신전자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424176"/>
                  </a:ext>
                </a:extLst>
              </a:tr>
              <a:tr h="405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캡톤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 필름 히터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7,000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7,000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디바이스마트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486177"/>
                  </a:ext>
                </a:extLst>
              </a:tr>
              <a:tr h="701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7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온습도센서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(DHT11)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490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490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오픈아이디어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976696"/>
                  </a:ext>
                </a:extLst>
              </a:tr>
              <a:tr h="405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8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택트스위치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12*12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50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300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알파마이크로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456447"/>
                  </a:ext>
                </a:extLst>
              </a:tr>
              <a:tr h="405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9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LED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20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40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알파마이크로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697608"/>
                  </a:ext>
                </a:extLst>
              </a:tr>
              <a:tr h="405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초음파 센서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570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570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Source Han Sans KR" panose="020B0600000101010101" charset="-127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오픈아이디어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689110"/>
                  </a:ext>
                </a:extLst>
              </a:tr>
              <a:tr h="4052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총계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14,300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Source Han Sans KR" panose="020B0600000101010101" charset="-127"/>
                          <a:ea typeface="Source Han Sans KR" panose="020B0600000101010101" charset="-127"/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582518"/>
                  </a:ext>
                </a:extLst>
              </a:tr>
            </a:tbl>
          </a:graphicData>
        </a:graphic>
      </p:graphicFrame>
      <p:grpSp>
        <p:nvGrpSpPr>
          <p:cNvPr id="21" name="Group 2">
            <a:extLst>
              <a:ext uri="{FF2B5EF4-FFF2-40B4-BE49-F238E27FC236}">
                <a16:creationId xmlns:a16="http://schemas.microsoft.com/office/drawing/2014/main" id="{603B765F-1B26-ED97-929E-95431D1D208B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F2CC60EA-C8E0-9FB1-466D-29FDB24F5B62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93E64B6B-EFAA-6E2E-39F4-D3F39F41E00B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4012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사이즈</a:t>
            </a:r>
            <a:endParaRPr lang="en-US" sz="4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659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06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EE02515-6BD8-F7FC-5386-FD398F345BD3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98FDE930-A9B9-880D-D044-E3032CC6CD55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9003F25-1655-25DA-1D16-EC12F0A27AF8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" name="Group 2">
            <a:extLst>
              <a:ext uri="{FF2B5EF4-FFF2-40B4-BE49-F238E27FC236}">
                <a16:creationId xmlns:a16="http://schemas.microsoft.com/office/drawing/2014/main" id="{C9A2BE22-5C8D-253E-E233-F5636469B3A4}"/>
              </a:ext>
            </a:extLst>
          </p:cNvPr>
          <p:cNvGrpSpPr/>
          <p:nvPr/>
        </p:nvGrpSpPr>
        <p:grpSpPr>
          <a:xfrm>
            <a:off x="1028700" y="2959117"/>
            <a:ext cx="8039101" cy="6299183"/>
            <a:chOff x="0" y="0"/>
            <a:chExt cx="1356888" cy="1659044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B04EC8FC-2D4F-5CAE-59A0-C1D33D3023BA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F202BC0-2FC8-2647-651B-22D0262AFA29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D1C54CD2-3D4E-C412-F625-5F2330B9DEEC}"/>
              </a:ext>
            </a:extLst>
          </p:cNvPr>
          <p:cNvGrpSpPr/>
          <p:nvPr/>
        </p:nvGrpSpPr>
        <p:grpSpPr>
          <a:xfrm>
            <a:off x="9220200" y="2959117"/>
            <a:ext cx="8153400" cy="6299183"/>
            <a:chOff x="0" y="0"/>
            <a:chExt cx="1356888" cy="1659044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6BB8611-C506-D62B-026B-0BF89A69FB02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2638C125-6994-3782-128C-77A734C37142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8">
            <a:extLst>
              <a:ext uri="{FF2B5EF4-FFF2-40B4-BE49-F238E27FC236}">
                <a16:creationId xmlns:a16="http://schemas.microsoft.com/office/drawing/2014/main" id="{67809D4C-B94C-A12E-05E6-700DDEA2BEA4}"/>
              </a:ext>
            </a:extLst>
          </p:cNvPr>
          <p:cNvSpPr/>
          <p:nvPr/>
        </p:nvSpPr>
        <p:spPr>
          <a:xfrm>
            <a:off x="1219201" y="3848100"/>
            <a:ext cx="2209799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3AEB0E40-8C41-A823-6432-451667B3E9E0}"/>
              </a:ext>
            </a:extLst>
          </p:cNvPr>
          <p:cNvSpPr txBox="1"/>
          <p:nvPr/>
        </p:nvSpPr>
        <p:spPr>
          <a:xfrm>
            <a:off x="1672939" y="3151713"/>
            <a:ext cx="157496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센서부</a:t>
            </a:r>
            <a:endParaRPr lang="en-US" sz="28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18EDD784-A54D-98CC-F36A-5FBBC723E5A0}"/>
              </a:ext>
            </a:extLst>
          </p:cNvPr>
          <p:cNvSpPr txBox="1"/>
          <p:nvPr/>
        </p:nvSpPr>
        <p:spPr>
          <a:xfrm>
            <a:off x="1298860" y="2927113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710D7479-DEF0-0FE1-52B6-4EB1913F2758}"/>
              </a:ext>
            </a:extLst>
          </p:cNvPr>
          <p:cNvSpPr/>
          <p:nvPr/>
        </p:nvSpPr>
        <p:spPr>
          <a:xfrm>
            <a:off x="9372601" y="3848100"/>
            <a:ext cx="2514600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632CC20A-B7C6-EF73-B2C1-F6E121FCA48D}"/>
              </a:ext>
            </a:extLst>
          </p:cNvPr>
          <p:cNvSpPr txBox="1"/>
          <p:nvPr/>
        </p:nvSpPr>
        <p:spPr>
          <a:xfrm>
            <a:off x="10010742" y="3151713"/>
            <a:ext cx="145613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모터부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19CB3BA6-0BE0-1E56-D012-2BF11CF5D305}"/>
              </a:ext>
            </a:extLst>
          </p:cNvPr>
          <p:cNvSpPr txBox="1"/>
          <p:nvPr/>
        </p:nvSpPr>
        <p:spPr>
          <a:xfrm>
            <a:off x="9490360" y="2927113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3145A5-7374-E4D6-A9E3-C1544488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415"/>
          <a:stretch/>
        </p:blipFill>
        <p:spPr>
          <a:xfrm>
            <a:off x="12873640" y="7009603"/>
            <a:ext cx="3896269" cy="19438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4BC400E-27F5-C862-3AF7-A16626A7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4004124"/>
            <a:ext cx="3896269" cy="27435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CA0FDE0F-05FE-D026-82C6-EBD230AEAAE5}"/>
              </a:ext>
            </a:extLst>
          </p:cNvPr>
          <p:cNvSpPr txBox="1"/>
          <p:nvPr/>
        </p:nvSpPr>
        <p:spPr>
          <a:xfrm>
            <a:off x="9372601" y="4136288"/>
            <a:ext cx="2256632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main.c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크기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A86406C2-B6EA-E653-FBC5-A2BBCA417CBC}"/>
              </a:ext>
            </a:extLst>
          </p:cNvPr>
          <p:cNvSpPr txBox="1"/>
          <p:nvPr/>
        </p:nvSpPr>
        <p:spPr>
          <a:xfrm>
            <a:off x="9354313" y="6896100"/>
            <a:ext cx="2256632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길이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EFB9B7B7-B923-9B81-044E-274713313C19}"/>
              </a:ext>
            </a:extLst>
          </p:cNvPr>
          <p:cNvSpPr txBox="1"/>
          <p:nvPr/>
        </p:nvSpPr>
        <p:spPr>
          <a:xfrm>
            <a:off x="1175416" y="4136288"/>
            <a:ext cx="2256632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main.c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크기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E00C5395-4A6F-EC53-3F03-E69540945D6D}"/>
              </a:ext>
            </a:extLst>
          </p:cNvPr>
          <p:cNvSpPr txBox="1"/>
          <p:nvPr/>
        </p:nvSpPr>
        <p:spPr>
          <a:xfrm>
            <a:off x="1157128" y="6896100"/>
            <a:ext cx="2256632" cy="4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길이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D7811C3-D676-AE07-D705-34EF723C9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172" y="7021756"/>
            <a:ext cx="3873816" cy="1944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7A75DB-713A-F6F4-522B-074E59C91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615" y="4004507"/>
            <a:ext cx="3889331" cy="2743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761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5131" y="2305652"/>
            <a:ext cx="36829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ZERO 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5131" y="6286990"/>
            <a:ext cx="682154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</a:t>
            </a:r>
            <a:endParaRPr lang="en-US" sz="1800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5131" y="4788502"/>
            <a:ext cx="638324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소속</a:t>
            </a:r>
            <a:endParaRPr lang="en-US" sz="1800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5131" y="6726482"/>
            <a:ext cx="2036266" cy="221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 err="1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한최수</a:t>
            </a:r>
            <a:endParaRPr lang="en-US" altLang="ko-KR" sz="2499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강현구</a:t>
            </a:r>
            <a:endParaRPr lang="en-US" altLang="ko-KR" sz="2499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김은주</a:t>
            </a:r>
            <a:endParaRPr lang="en-US" altLang="ko-KR" sz="2499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 err="1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이경로</a:t>
            </a:r>
            <a:endParaRPr lang="en-US" altLang="ko-KR" sz="2499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5131" y="5227994"/>
            <a:ext cx="2956322" cy="86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중앙대학교 전자전기공학부</a:t>
            </a:r>
            <a:endParaRPr lang="en-US" sz="2499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">
            <a:extLst>
              <a:ext uri="{FF2B5EF4-FFF2-40B4-BE49-F238E27FC236}">
                <a16:creationId xmlns:a16="http://schemas.microsoft.com/office/drawing/2014/main" id="{7AC966D5-EBDE-C1FE-BC76-E01B9940E6FF}"/>
              </a:ext>
            </a:extLst>
          </p:cNvPr>
          <p:cNvSpPr/>
          <p:nvPr/>
        </p:nvSpPr>
        <p:spPr>
          <a:xfrm>
            <a:off x="1302407" y="2553691"/>
            <a:ext cx="6499660" cy="6299183"/>
          </a:xfrm>
          <a:custGeom>
            <a:avLst/>
            <a:gdLst/>
            <a:ahLst/>
            <a:cxnLst/>
            <a:rect l="l" t="t" r="r" b="b"/>
            <a:pathLst>
              <a:path w="1356888" h="1659044">
                <a:moveTo>
                  <a:pt x="0" y="0"/>
                </a:moveTo>
                <a:lnTo>
                  <a:pt x="1356888" y="0"/>
                </a:lnTo>
                <a:lnTo>
                  <a:pt x="1356888" y="1659044"/>
                </a:lnTo>
                <a:lnTo>
                  <a:pt x="0" y="16590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788582" y="1214902"/>
            <a:ext cx="7060018" cy="819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비데의 동작 원리 및 구조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04729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  <a:r>
              <a:rPr lang="en-US" altLang="ko-KR" sz="2800" u="none" strike="noStrike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8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ko-KR" altLang="en-US" sz="3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비데의</a:t>
            </a:r>
            <a:r>
              <a:rPr lang="ko-KR" altLang="en-US" sz="30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동작 원리 및 구조</a:t>
            </a:r>
            <a:endParaRPr lang="en-US" sz="3000" dirty="0">
              <a:solidFill>
                <a:schemeClr val="bg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53BBE8-1989-0E72-8EDE-11BE2EDB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31" r="51242" b="6931"/>
          <a:stretch/>
        </p:blipFill>
        <p:spPr>
          <a:xfrm>
            <a:off x="2028590" y="3150368"/>
            <a:ext cx="5047293" cy="4822254"/>
          </a:xfrm>
          <a:prstGeom prst="rect">
            <a:avLst/>
          </a:prstGeom>
          <a:ln>
            <a:noFill/>
          </a:ln>
        </p:spPr>
      </p:pic>
      <p:grpSp>
        <p:nvGrpSpPr>
          <p:cNvPr id="24" name="Group 2">
            <a:extLst>
              <a:ext uri="{FF2B5EF4-FFF2-40B4-BE49-F238E27FC236}">
                <a16:creationId xmlns:a16="http://schemas.microsoft.com/office/drawing/2014/main" id="{D8F7BD0D-5844-49F4-C3DC-9263C3B9D14B}"/>
              </a:ext>
            </a:extLst>
          </p:cNvPr>
          <p:cNvGrpSpPr/>
          <p:nvPr/>
        </p:nvGrpSpPr>
        <p:grpSpPr>
          <a:xfrm>
            <a:off x="8610600" y="2556565"/>
            <a:ext cx="9220200" cy="6299183"/>
            <a:chOff x="0" y="0"/>
            <a:chExt cx="1356888" cy="1659044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99A499C6-D26E-4378-5A0D-2683198BB8DB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F367CF74-757B-E378-90F7-0EEE2CA73112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9899A811-3417-D5E9-5D75-C31390A0ED93}"/>
              </a:ext>
            </a:extLst>
          </p:cNvPr>
          <p:cNvSpPr/>
          <p:nvPr/>
        </p:nvSpPr>
        <p:spPr>
          <a:xfrm>
            <a:off x="8971620" y="4733272"/>
            <a:ext cx="4164447" cy="0"/>
          </a:xfrm>
          <a:prstGeom prst="line">
            <a:avLst/>
          </a:prstGeom>
          <a:ln w="38100" cap="flat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2C57F4CE-23AD-61A2-99DE-BB85448C4813}"/>
              </a:ext>
            </a:extLst>
          </p:cNvPr>
          <p:cNvSpPr txBox="1"/>
          <p:nvPr/>
        </p:nvSpPr>
        <p:spPr>
          <a:xfrm>
            <a:off x="9263144" y="3980712"/>
            <a:ext cx="3581400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</a:t>
            </a:r>
            <a:r>
              <a:rPr lang="en-US" altLang="ko-KR" sz="28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세정 기능</a:t>
            </a:r>
            <a:endParaRPr lang="en-US" sz="28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86C9E053-B62D-276E-1533-F7041F33B4B0}"/>
              </a:ext>
            </a:extLst>
          </p:cNvPr>
          <p:cNvSpPr txBox="1"/>
          <p:nvPr/>
        </p:nvSpPr>
        <p:spPr>
          <a:xfrm>
            <a:off x="10890071" y="3072371"/>
            <a:ext cx="374079" cy="819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14B476-0E6A-1D3E-31A2-5B258661C6D5}"/>
              </a:ext>
            </a:extLst>
          </p:cNvPr>
          <p:cNvSpPr txBox="1"/>
          <p:nvPr/>
        </p:nvSpPr>
        <p:spPr>
          <a:xfrm>
            <a:off x="8882140" y="5022595"/>
            <a:ext cx="42539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사용자가 비데 버튼을 누르면 비데 내부에 있던 노즐이 모터의 회전을 통해 밖으로 나온다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</a:p>
          <a:p>
            <a:endParaRPr lang="en-US" altLang="ko-KR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펌프가 작동하면 고압 호스를 통해 물이 물탱크에서 나와 노즐로 향한다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</a:p>
          <a:p>
            <a:endParaRPr lang="en-US" altLang="ko-KR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노즐 어셈블리에 장착된 모터의 회전 각도를 제어하여 </a:t>
            </a:r>
            <a:r>
              <a:rPr lang="ko-KR" altLang="en-US" dirty="0" err="1">
                <a:latin typeface="Source Han Sans KR Bold" panose="020B0600000101010101" charset="-127"/>
                <a:ea typeface="Source Han Sans KR Bold" panose="020B0600000101010101" charset="-127"/>
              </a:rPr>
              <a:t>분사량을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 조절한다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B91628E7-F9AF-947E-401E-BC8728D03E33}"/>
              </a:ext>
            </a:extLst>
          </p:cNvPr>
          <p:cNvSpPr/>
          <p:nvPr/>
        </p:nvSpPr>
        <p:spPr>
          <a:xfrm>
            <a:off x="13361553" y="4733272"/>
            <a:ext cx="4164447" cy="0"/>
          </a:xfrm>
          <a:prstGeom prst="line">
            <a:avLst/>
          </a:prstGeom>
          <a:ln w="38100" cap="flat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07BE768E-32C1-4DBD-45A5-512E771084A3}"/>
              </a:ext>
            </a:extLst>
          </p:cNvPr>
          <p:cNvSpPr txBox="1"/>
          <p:nvPr/>
        </p:nvSpPr>
        <p:spPr>
          <a:xfrm>
            <a:off x="13653077" y="3980712"/>
            <a:ext cx="3581400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온수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8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E85D44BE-EB27-5EBD-D3A2-BCFC20D06C98}"/>
              </a:ext>
            </a:extLst>
          </p:cNvPr>
          <p:cNvSpPr txBox="1"/>
          <p:nvPr/>
        </p:nvSpPr>
        <p:spPr>
          <a:xfrm>
            <a:off x="15280004" y="3072371"/>
            <a:ext cx="374079" cy="819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CC02AA-72B8-5752-5773-BD4F2606F0A7}"/>
              </a:ext>
            </a:extLst>
          </p:cNvPr>
          <p:cNvSpPr txBox="1"/>
          <p:nvPr/>
        </p:nvSpPr>
        <p:spPr>
          <a:xfrm>
            <a:off x="13272073" y="5022595"/>
            <a:ext cx="42539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수온을 측정하고 히터로 온수 탱크의 물을 가열하여 일정온도로 유지한다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. </a:t>
            </a:r>
          </a:p>
          <a:p>
            <a:endParaRPr lang="en-US" altLang="ko-KR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사용자가 비데를 사용할 경우 온수가 노즐로부터 분사된다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. </a:t>
            </a:r>
          </a:p>
          <a:p>
            <a:endParaRPr lang="en-US" altLang="ko-KR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온수의 사용이 끝난 후 또다시 온수 탱크의 물을 가열하여 일정 온도로 유지한다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.</a:t>
            </a:r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3BF48849-D2BC-D633-F8AD-B73242D01E84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75F633A3-5CE8-5D1B-098B-C232485E171D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76066ABB-2E92-5A6A-FF8D-12ED51544636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5ED009-2E16-BE51-B2BA-0446AF0EC984}"/>
              </a:ext>
            </a:extLst>
          </p:cNvPr>
          <p:cNvSpPr txBox="1"/>
          <p:nvPr/>
        </p:nvSpPr>
        <p:spPr>
          <a:xfrm>
            <a:off x="76200" y="972568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Source Han Sans KR" panose="020B0600000101010101" charset="-127"/>
                <a:ea typeface="Source Han Sans KR" panose="020B0600000101010101" charset="-127"/>
              </a:rPr>
              <a:t>그림 출처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Source Han Sans KR" panose="020B0600000101010101" charset="-127"/>
                <a:ea typeface="Source Han Sans KR" panose="020B0600000101010101" charset="-127"/>
              </a:rPr>
              <a:t>: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Source Han Sans KR" panose="020B0600000101010101" charset="-127"/>
                <a:ea typeface="Source Han Sans KR" panose="020B0600000101010101" charset="-127"/>
              </a:rPr>
              <a:t>노비타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Source Han Sans KR" panose="020B0600000101010101" charset="-127"/>
                <a:ea typeface="Source Han Sans KR" panose="020B0600000101010101" charset="-127"/>
              </a:rPr>
              <a:t> 비데 사용설명서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88582" y="1214902"/>
            <a:ext cx="5307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플로우 차트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8581" y="636182"/>
            <a:ext cx="4552471" cy="51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 구현 전략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2BFE0-2EE5-2B3C-39E4-EBA2D4777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" t="4175" r="3071" b="4129"/>
          <a:stretch/>
        </p:blipFill>
        <p:spPr>
          <a:xfrm>
            <a:off x="2905367" y="2247900"/>
            <a:ext cx="12477261" cy="7086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15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788582" y="1214902"/>
            <a:ext cx="6221818" cy="819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altLang="ko-KR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MCU </a:t>
            </a: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부품 선정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8581" y="636182"/>
            <a:ext cx="4552471" cy="51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 구현 전략 </a:t>
            </a:r>
          </a:p>
        </p:txBody>
      </p:sp>
      <p:pic>
        <p:nvPicPr>
          <p:cNvPr id="2050" name="Picture 2" descr="디바이스마트,오픈소스/코딩교육 &gt; 아두이노 &gt; 호환보드,SZH,아두이노 우노 R3 호환보드 [SZH-EK002],아두이노우노 호환보드! Arduino Uno (R3)의 기능을 그대로 재현한 고품질 호환보드,1.5m USB 케이블이 포함되어 있습니다. (※해외 수입 상품으로 재고 소진 시 5일 이상 소요 될 수 있습니다.)">
            <a:extLst>
              <a:ext uri="{FF2B5EF4-FFF2-40B4-BE49-F238E27FC236}">
                <a16:creationId xmlns:a16="http://schemas.microsoft.com/office/drawing/2014/main" id="{AB1E03FC-5D4D-0F5F-B036-23742CCD3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2000"/>
          <a:stretch/>
        </p:blipFill>
        <p:spPr bwMode="auto">
          <a:xfrm>
            <a:off x="1066800" y="3238500"/>
            <a:ext cx="548640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디바이스마트,기계/제어/로봇/모터 &gt; 모터류 &gt; 스테핑모터 &gt; 5상 스테핑모터,SZH,아두이노 호환 5V 스텝모터 [SZH-EK060],아두이노와 호환되는 DC 5V 4상 스텝모터입니다. 4가닥의 선이 각 상에 전기를 On/Off  하는 것 만으로도 스텝모터를 쉽게 제어 가능합니다. size: 31*27*19mm, [SZH-EK059] 드라이버 모듈 제품과 함께 쓰기 좋습니다.28BYJ-48 4상 스텝 모터 (IN DC 5V)">
            <a:extLst>
              <a:ext uri="{FF2B5EF4-FFF2-40B4-BE49-F238E27FC236}">
                <a16:creationId xmlns:a16="http://schemas.microsoft.com/office/drawing/2014/main" id="{031B9753-8B69-FDEA-057C-14EB64F3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333" y1="10889" x2="61333" y2="1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65" y="2524984"/>
            <a:ext cx="3877435" cy="290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BBDFB1-F6F4-2BBC-5E2B-7A0A56EA64A4}"/>
              </a:ext>
            </a:extLst>
          </p:cNvPr>
          <p:cNvSpPr txBox="1"/>
          <p:nvPr/>
        </p:nvSpPr>
        <p:spPr>
          <a:xfrm>
            <a:off x="1600200" y="799944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Source Han Sans KR Bold" panose="020B0600000101010101" charset="-127"/>
                <a:ea typeface="Source Han Sans KR Bold" panose="020B0600000101010101" charset="-127"/>
              </a:rPr>
              <a:t>아두이노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dirty="0" err="1">
                <a:latin typeface="Source Han Sans KR Bold" panose="020B0600000101010101" charset="-127"/>
                <a:ea typeface="Source Han Sans KR Bold" panose="020B0600000101010101" charset="-127"/>
              </a:rPr>
              <a:t>우노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R3 - ATmega328P</a:t>
            </a:r>
            <a:endParaRPr lang="ko-KR" altLang="en-US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C0D3E2-C785-93EF-0FF9-7BC55E1E1789}"/>
              </a:ext>
            </a:extLst>
          </p:cNvPr>
          <p:cNvSpPr txBox="1"/>
          <p:nvPr/>
        </p:nvSpPr>
        <p:spPr>
          <a:xfrm>
            <a:off x="7781163" y="5474364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5V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 스텝모터 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노즐 위치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, </a:t>
            </a:r>
            <a:r>
              <a:rPr lang="ko-KR" altLang="en-US" dirty="0" err="1">
                <a:latin typeface="Source Han Sans KR Bold" panose="020B0600000101010101" charset="-127"/>
                <a:ea typeface="Source Han Sans KR Bold" panose="020B0600000101010101" charset="-127"/>
              </a:rPr>
              <a:t>분사량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 제어</a:t>
            </a:r>
          </a:p>
        </p:txBody>
      </p:sp>
      <p:pic>
        <p:nvPicPr>
          <p:cNvPr id="2054" name="Picture 6" descr="디바이스마트,스위치/부저/전기부품 &gt; 지원부품 &gt; 히터/열풍/열선,히터라이징,캡톤 필름 히터 5V 7.14W 19 x 19,PI 히터(필름 히터) / 사이즈 : 19 x 19 / 정격 전압 : 5v / 전력 : 7.14W / 저항 : 3.5 Ω / 정격온도 :160℃ / 최대온도 : 180℃ / 뒷면 양면테이프 형식">
            <a:extLst>
              <a:ext uri="{FF2B5EF4-FFF2-40B4-BE49-F238E27FC236}">
                <a16:creationId xmlns:a16="http://schemas.microsoft.com/office/drawing/2014/main" id="{14E722FC-A23C-EE9C-A23B-3E871D36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65556" y1="22000" x2="65556" y2="2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63" y="5995446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5F854D1-0040-E61C-F1C9-091EA6C856F2}"/>
              </a:ext>
            </a:extLst>
          </p:cNvPr>
          <p:cNvSpPr txBox="1"/>
          <p:nvPr/>
        </p:nvSpPr>
        <p:spPr>
          <a:xfrm>
            <a:off x="7781163" y="8355092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Source Han Sans KR Bold" panose="020B0600000101010101" charset="-127"/>
                <a:ea typeface="Source Han Sans KR Bold" panose="020B0600000101010101" charset="-127"/>
              </a:rPr>
              <a:t>캡톤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 필름 히터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, 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열전대 모듈 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온수 탱크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, </a:t>
            </a:r>
            <a:r>
              <a:rPr lang="ko-KR" altLang="en-US" dirty="0" err="1">
                <a:latin typeface="Source Han Sans KR Bold" panose="020B0600000101010101" charset="-127"/>
                <a:ea typeface="Source Han Sans KR Bold" panose="020B0600000101010101" charset="-127"/>
              </a:rPr>
              <a:t>변좌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 온도</a:t>
            </a:r>
          </a:p>
        </p:txBody>
      </p:sp>
      <p:pic>
        <p:nvPicPr>
          <p:cNvPr id="2058" name="Picture 10" descr="디바이스마트,기계/제어/로봇/모터 &gt; 모터류 &gt; DC모터 &gt; 소형DC모터,SZH,3V 소형 DC모터 [MCU-001],소형DC모터 / 전압 1.5V-4.5V / 전류 350mA / 모터속력 : 5400rpm">
            <a:extLst>
              <a:ext uri="{FF2B5EF4-FFF2-40B4-BE49-F238E27FC236}">
                <a16:creationId xmlns:a16="http://schemas.microsoft.com/office/drawing/2014/main" id="{2DF9C4DD-FD15-C5DC-388B-6EBABB54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250" y="2149868"/>
            <a:ext cx="2957049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2F03E12-8EFA-FDDE-A67B-696AB20441A9}"/>
              </a:ext>
            </a:extLst>
          </p:cNvPr>
          <p:cNvSpPr txBox="1"/>
          <p:nvPr/>
        </p:nvSpPr>
        <p:spPr>
          <a:xfrm>
            <a:off x="14537057" y="5475888"/>
            <a:ext cx="275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수위센서 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수위 유지</a:t>
            </a:r>
          </a:p>
        </p:txBody>
      </p:sp>
      <p:pic>
        <p:nvPicPr>
          <p:cNvPr id="2060" name="Picture 12" descr="디바이스마트,MCU보드/전자키트 &gt; 센서모듈 &gt; 라이다/거리/초음파/라인 &gt; 초음파센서,ELECFREAKS,아두이노 초음파센서 모듈 HC-SR04 Ultrasonic Sensor Distance Measuring Module Ultra01+ [EF03085],2cm - 400cm 범위(측정각도 : 15도)의 거리 측정이 가능한 초음파센서 모듈 / 정확도 : 3mm 내외 /  F-F 4핀 점퍼케이블 (20cm) 포함">
            <a:extLst>
              <a:ext uri="{FF2B5EF4-FFF2-40B4-BE49-F238E27FC236}">
                <a16:creationId xmlns:a16="http://schemas.microsoft.com/office/drawing/2014/main" id="{E227270A-F21A-48A7-4C7E-58120212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833" y1="12444" x2="67833" y2="12444"/>
                        <a14:foregroundMark x1="65333" y1="10222" x2="65333" y2="1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485" y="6291146"/>
            <a:ext cx="26289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F526250-782E-88C3-DFEE-D35D299EA35E}"/>
              </a:ext>
            </a:extLst>
          </p:cNvPr>
          <p:cNvSpPr txBox="1"/>
          <p:nvPr/>
        </p:nvSpPr>
        <p:spPr>
          <a:xfrm>
            <a:off x="13411200" y="834093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초음파센서 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오작동 방지</a:t>
            </a:r>
          </a:p>
        </p:txBody>
      </p:sp>
      <p:grpSp>
        <p:nvGrpSpPr>
          <p:cNvPr id="44" name="Group 2">
            <a:extLst>
              <a:ext uri="{FF2B5EF4-FFF2-40B4-BE49-F238E27FC236}">
                <a16:creationId xmlns:a16="http://schemas.microsoft.com/office/drawing/2014/main" id="{5100E1D8-F99D-7075-7618-1CD956657D0A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092E5BF0-8B39-BD49-C7B0-19488049001A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94CCC151-EA99-39A3-6791-9E3B11AC1D4B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3A2BA5-807D-1759-77F1-84D9C699C74B}"/>
              </a:ext>
            </a:extLst>
          </p:cNvPr>
          <p:cNvSpPr txBox="1"/>
          <p:nvPr/>
        </p:nvSpPr>
        <p:spPr>
          <a:xfrm>
            <a:off x="30478" y="9650968"/>
            <a:ext cx="922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75000"/>
                  </a:schemeClr>
                </a:solidFill>
                <a:latin typeface="Source Han Sans KR" panose="020B0600000101010101" charset="-127"/>
                <a:ea typeface="Source Han Sans KR" panose="020B0600000101010101" charset="-127"/>
              </a:rPr>
              <a:t>그림 출처</a:t>
            </a: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latin typeface="Source Han Sans KR" panose="020B0600000101010101" charset="-127"/>
                <a:ea typeface="Source Han Sans KR" panose="020B0600000101010101" charset="-127"/>
              </a:rPr>
              <a:t>: </a:t>
            </a:r>
            <a:r>
              <a:rPr lang="ko-KR" altLang="en-US" sz="1800" dirty="0">
                <a:solidFill>
                  <a:schemeClr val="bg1">
                    <a:lumMod val="75000"/>
                  </a:schemeClr>
                </a:solidFill>
                <a:latin typeface="Source Han Sans KR" panose="020B0600000101010101" charset="-127"/>
                <a:ea typeface="Source Han Sans KR" panose="020B0600000101010101" charset="-127"/>
              </a:rPr>
              <a:t>디바이스 마트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B7C8D-D6F4-D824-0092-364317E87ADA}"/>
              </a:ext>
            </a:extLst>
          </p:cNvPr>
          <p:cNvSpPr txBox="1"/>
          <p:nvPr/>
        </p:nvSpPr>
        <p:spPr>
          <a:xfrm>
            <a:off x="11786237" y="5488440"/>
            <a:ext cx="275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DC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모터 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– 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팬 가동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ko-KR" altLang="en-US" dirty="0">
                <a:latin typeface="Source Han Sans KR Bold" panose="020B0600000101010101" charset="-127"/>
                <a:ea typeface="Source Han Sans KR Bold" panose="020B0600000101010101" charset="-127"/>
              </a:rPr>
              <a:t>건조</a:t>
            </a:r>
            <a:r>
              <a:rPr lang="en-US" altLang="ko-KR" dirty="0"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  <a:endParaRPr lang="ko-KR" altLang="en-US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pic>
        <p:nvPicPr>
          <p:cNvPr id="1026" name="Picture 2" descr="디바이스마트,MCU보드/전자키트 &gt; 센서모듈 &gt; 수위/빗물/PH/바람 &gt; 빗물/PH/탁도/수위센서,SZH,아두이노 수위 센서 모듈 [SZH-EK057],아두이노에 연결하여 수위를 측정하는 센서 입니다.">
            <a:extLst>
              <a:ext uri="{FF2B5EF4-FFF2-40B4-BE49-F238E27FC236}">
                <a16:creationId xmlns:a16="http://schemas.microsoft.com/office/drawing/2014/main" id="{B22CB808-5BAD-96D4-4903-972FD6E2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444" b="90000" l="10000" r="90000">
                        <a14:foregroundMark x1="50833" y1="25333" x2="42000" y2="12667"/>
                        <a14:foregroundMark x1="42000" y1="12667" x2="54167" y2="8444"/>
                        <a14:foregroundMark x1="54167" y1="8444" x2="57667" y2="19333"/>
                        <a14:foregroundMark x1="57667" y1="19333" x2="56833" y2="2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32962">
            <a:off x="14127344" y="2595005"/>
            <a:ext cx="3581402" cy="268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디바이스마트,MCU보드/전자키트 &gt; 센서모듈 &gt; 온도/습도 &gt; 온습도겸용,SZH,DHT11 미니 온습도 센서모듈 [SZH-EK077],DHT11 센서를 장착한 온습도 센서모듈입니다. 저전력이며, 오랜 사용에도 안정적이고 보정된 디지털 신호를 출력합니다.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473" y="5948952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15713" y="2476500"/>
            <a:ext cx="15656574" cy="4781107"/>
            <a:chOff x="0" y="0"/>
            <a:chExt cx="4123542" cy="11566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23542" cy="1156608"/>
            </a:xfrm>
            <a:custGeom>
              <a:avLst/>
              <a:gdLst/>
              <a:ahLst/>
              <a:cxnLst/>
              <a:rect l="l" t="t" r="r" b="b"/>
              <a:pathLst>
                <a:path w="4123542" h="1156608">
                  <a:moveTo>
                    <a:pt x="0" y="0"/>
                  </a:moveTo>
                  <a:lnTo>
                    <a:pt x="4123542" y="0"/>
                  </a:lnTo>
                  <a:lnTo>
                    <a:pt x="4123542" y="1156608"/>
                  </a:lnTo>
                  <a:lnTo>
                    <a:pt x="0" y="1156608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123542" cy="1232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75020" y="3971450"/>
            <a:ext cx="3634370" cy="551881"/>
            <a:chOff x="0" y="0"/>
            <a:chExt cx="833852" cy="145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3852" cy="145351"/>
            </a:xfrm>
            <a:custGeom>
              <a:avLst/>
              <a:gdLst/>
              <a:ahLst/>
              <a:cxnLst/>
              <a:rect l="l" t="t" r="r" b="b"/>
              <a:pathLst>
                <a:path w="833852" h="145351">
                  <a:moveTo>
                    <a:pt x="0" y="0"/>
                  </a:moveTo>
                  <a:lnTo>
                    <a:pt x="833852" y="0"/>
                  </a:lnTo>
                  <a:lnTo>
                    <a:pt x="833852" y="145351"/>
                  </a:lnTo>
                  <a:lnTo>
                    <a:pt x="0" y="1453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33852" cy="22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9389" y="4833475"/>
            <a:ext cx="5163411" cy="572701"/>
            <a:chOff x="0" y="0"/>
            <a:chExt cx="833852" cy="1453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3852" cy="145351"/>
            </a:xfrm>
            <a:custGeom>
              <a:avLst/>
              <a:gdLst/>
              <a:ahLst/>
              <a:cxnLst/>
              <a:rect l="l" t="t" r="r" b="b"/>
              <a:pathLst>
                <a:path w="833852" h="145351">
                  <a:moveTo>
                    <a:pt x="0" y="0"/>
                  </a:moveTo>
                  <a:lnTo>
                    <a:pt x="833852" y="0"/>
                  </a:lnTo>
                  <a:lnTo>
                    <a:pt x="833852" y="145351"/>
                  </a:lnTo>
                  <a:lnTo>
                    <a:pt x="0" y="1453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33852" cy="22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72800" y="5695500"/>
            <a:ext cx="2971799" cy="572701"/>
            <a:chOff x="0" y="0"/>
            <a:chExt cx="2252378" cy="1453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52378" cy="145351"/>
            </a:xfrm>
            <a:custGeom>
              <a:avLst/>
              <a:gdLst/>
              <a:ahLst/>
              <a:cxnLst/>
              <a:rect l="l" t="t" r="r" b="b"/>
              <a:pathLst>
                <a:path w="2252378" h="145351">
                  <a:moveTo>
                    <a:pt x="0" y="0"/>
                  </a:moveTo>
                  <a:lnTo>
                    <a:pt x="2252378" y="0"/>
                  </a:lnTo>
                  <a:lnTo>
                    <a:pt x="2252378" y="145351"/>
                  </a:lnTo>
                  <a:lnTo>
                    <a:pt x="0" y="1453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252378" cy="22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88582" y="1214902"/>
            <a:ext cx="4240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주요일정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8581" y="636182"/>
            <a:ext cx="4552471" cy="51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 구현 전략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5018" y="3001863"/>
            <a:ext cx="1482581" cy="46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8/29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64316" y="3009900"/>
            <a:ext cx="1482581" cy="46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9/06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63200" y="3001861"/>
            <a:ext cx="1583016" cy="46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9/20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85211" y="3001861"/>
            <a:ext cx="1197589" cy="46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9/26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514187" y="3001861"/>
            <a:ext cx="1197588" cy="46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9/29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72608" y="4021965"/>
            <a:ext cx="79243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STEP1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714" y="7642852"/>
            <a:ext cx="79243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STEP1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13172" y="7642852"/>
            <a:ext cx="79243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STEP2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30185" y="7642851"/>
            <a:ext cx="79243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 b="1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STEP3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60708" y="4932500"/>
            <a:ext cx="79243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STEP2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62481" y="5794525"/>
            <a:ext cx="79243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STEP3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5713" y="8078933"/>
            <a:ext cx="4617013" cy="1493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예선 주제 확인</a:t>
            </a:r>
            <a:endParaRPr lang="en-US" altLang="ko-KR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진행 방향 설정</a:t>
            </a:r>
            <a:endParaRPr lang="en-US" altLang="ko-KR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부품 주문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413171" y="8078933"/>
            <a:ext cx="3410601" cy="47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비데 동작 파트별 구현</a:t>
            </a:r>
            <a:endParaRPr lang="en-US" sz="2499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030184" y="8078933"/>
            <a:ext cx="4361589" cy="46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비데 동작 통합 구현</a:t>
            </a:r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6DC3B193-0FE4-D76B-21B7-DDDCCF2294FB}"/>
              </a:ext>
            </a:extLst>
          </p:cNvPr>
          <p:cNvSpPr txBox="1"/>
          <p:nvPr/>
        </p:nvSpPr>
        <p:spPr>
          <a:xfrm>
            <a:off x="13854763" y="7642851"/>
            <a:ext cx="79243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STEP4</a:t>
            </a: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DB1284C0-7747-687D-DC21-C589F191E95A}"/>
              </a:ext>
            </a:extLst>
          </p:cNvPr>
          <p:cNvSpPr txBox="1"/>
          <p:nvPr/>
        </p:nvSpPr>
        <p:spPr>
          <a:xfrm>
            <a:off x="13854762" y="8078933"/>
            <a:ext cx="4361589" cy="467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보고서 작성</a:t>
            </a:r>
          </a:p>
        </p:txBody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81042B74-ACE4-AC9A-89F7-88A424FB8B25}"/>
              </a:ext>
            </a:extLst>
          </p:cNvPr>
          <p:cNvGrpSpPr/>
          <p:nvPr/>
        </p:nvGrpSpPr>
        <p:grpSpPr>
          <a:xfrm>
            <a:off x="13944599" y="6568438"/>
            <a:ext cx="2057402" cy="572701"/>
            <a:chOff x="0" y="0"/>
            <a:chExt cx="2252378" cy="145351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11BB0044-4792-CAFC-7FCD-C42234363004}"/>
                </a:ext>
              </a:extLst>
            </p:cNvPr>
            <p:cNvSpPr/>
            <p:nvPr/>
          </p:nvSpPr>
          <p:spPr>
            <a:xfrm>
              <a:off x="0" y="0"/>
              <a:ext cx="2252378" cy="145351"/>
            </a:xfrm>
            <a:custGeom>
              <a:avLst/>
              <a:gdLst/>
              <a:ahLst/>
              <a:cxnLst/>
              <a:rect l="l" t="t" r="r" b="b"/>
              <a:pathLst>
                <a:path w="2252378" h="145351">
                  <a:moveTo>
                    <a:pt x="0" y="0"/>
                  </a:moveTo>
                  <a:lnTo>
                    <a:pt x="2252378" y="0"/>
                  </a:lnTo>
                  <a:lnTo>
                    <a:pt x="2252378" y="145351"/>
                  </a:lnTo>
                  <a:lnTo>
                    <a:pt x="0" y="1453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0" name="TextBox 16">
              <a:extLst>
                <a:ext uri="{FF2B5EF4-FFF2-40B4-BE49-F238E27FC236}">
                  <a16:creationId xmlns:a16="http://schemas.microsoft.com/office/drawing/2014/main" id="{6519726F-AAF3-5F2A-2819-467833984E07}"/>
                </a:ext>
              </a:extLst>
            </p:cNvPr>
            <p:cNvSpPr txBox="1"/>
            <p:nvPr/>
          </p:nvSpPr>
          <p:spPr>
            <a:xfrm>
              <a:off x="0" y="-76200"/>
              <a:ext cx="2252378" cy="22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sp>
        <p:nvSpPr>
          <p:cNvPr id="41" name="TextBox 30">
            <a:extLst>
              <a:ext uri="{FF2B5EF4-FFF2-40B4-BE49-F238E27FC236}">
                <a16:creationId xmlns:a16="http://schemas.microsoft.com/office/drawing/2014/main" id="{C8C971C0-8601-FDEE-5C1D-828CDC2D1556}"/>
              </a:ext>
            </a:extLst>
          </p:cNvPr>
          <p:cNvSpPr txBox="1"/>
          <p:nvPr/>
        </p:nvSpPr>
        <p:spPr>
          <a:xfrm>
            <a:off x="14577082" y="6667463"/>
            <a:ext cx="792435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STEP4</a:t>
            </a:r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98FB677B-0E0C-011D-E96B-5C68BBA713DD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5E152937-D013-9061-BDE6-79A2B2572224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Box 4">
              <a:extLst>
                <a:ext uri="{FF2B5EF4-FFF2-40B4-BE49-F238E27FC236}">
                  <a16:creationId xmlns:a16="http://schemas.microsoft.com/office/drawing/2014/main" id="{53118D88-400C-7091-F425-8C2AE56D9508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59117"/>
            <a:ext cx="5151934" cy="6299183"/>
            <a:chOff x="0" y="0"/>
            <a:chExt cx="1356888" cy="1659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68033" y="2959117"/>
            <a:ext cx="5151934" cy="6299183"/>
            <a:chOff x="0" y="0"/>
            <a:chExt cx="1356888" cy="1659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522444" y="4838700"/>
            <a:ext cx="4164447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7061776" y="4838700"/>
            <a:ext cx="4164447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813967" y="4076700"/>
            <a:ext cx="3581400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회로도 설계</a:t>
            </a:r>
            <a:endParaRPr lang="en-US" sz="28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02870" y="4076700"/>
            <a:ext cx="268225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기능별 동작 구현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17627" y="3238500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56960" y="3238500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107366" y="2959117"/>
            <a:ext cx="5151934" cy="6299183"/>
            <a:chOff x="0" y="0"/>
            <a:chExt cx="1356888" cy="16590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2601109" y="4838700"/>
            <a:ext cx="4164447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3418193" y="4073211"/>
            <a:ext cx="2530278" cy="49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통합 구현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496293" y="3238500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8582" y="1214902"/>
            <a:ext cx="6755218" cy="819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설계 및 실험 과정</a:t>
            </a:r>
            <a:endParaRPr lang="en-US" sz="4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B41E2F67-D6EE-0070-51DD-51FCCB10C451}"/>
              </a:ext>
            </a:extLst>
          </p:cNvPr>
          <p:cNvSpPr txBox="1"/>
          <p:nvPr/>
        </p:nvSpPr>
        <p:spPr>
          <a:xfrm>
            <a:off x="788581" y="636182"/>
            <a:ext cx="4552471" cy="51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</a:t>
            </a: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32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 및 실험 과정</a:t>
            </a:r>
            <a:r>
              <a:rPr lang="en-US" sz="3000" dirty="0">
                <a:solidFill>
                  <a:schemeClr val="bg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</a:t>
            </a:r>
            <a:endParaRPr lang="ko-KR" altLang="en-US" sz="32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2ED1025-D5A9-47E6-5BF2-8430DF82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5641785"/>
            <a:ext cx="2666999" cy="261610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795554F-5F87-DD16-F48C-5A55CA12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668" y="6286500"/>
            <a:ext cx="2617794" cy="28218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26B17A-BF12-8969-DE26-E0D2A5A702CD}"/>
              </a:ext>
            </a:extLst>
          </p:cNvPr>
          <p:cNvSpPr txBox="1"/>
          <p:nvPr/>
        </p:nvSpPr>
        <p:spPr>
          <a:xfrm>
            <a:off x="6819898" y="4991065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ource Han Sans KR" panose="020B0600000101010101" charset="-127"/>
                <a:ea typeface="Source Han Sans KR" panose="020B0600000101010101" charset="-127"/>
              </a:rPr>
              <a:t>Microchip studio</a:t>
            </a:r>
            <a:r>
              <a:rPr lang="ko-KR" altLang="en-US" dirty="0">
                <a:latin typeface="Source Han Sans KR" panose="020B0600000101010101" charset="-127"/>
                <a:ea typeface="Source Han Sans KR" panose="020B0600000101010101" charset="-127"/>
              </a:rPr>
              <a:t>를 이용하여 코드 작성</a:t>
            </a: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CFA7F424-9BBC-5149-C054-B04A0D5CFFAD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126B066-8897-7777-B82E-EC9C1AFCFD6C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735FA764-0ADF-1855-D697-1AF5F4FB5D07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B1148FC4-2BC6-10AA-78C7-262296067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73" b="89836" l="274" r="99544">
                        <a14:foregroundMark x1="55566" y1="7773" x2="55566" y2="7773"/>
                        <a14:foregroundMark x1="74361" y1="27055" x2="74361" y2="27055"/>
                        <a14:foregroundMark x1="83668" y1="25112" x2="83668" y2="25112"/>
                        <a14:foregroundMark x1="81296" y1="23767" x2="81296" y2="23767"/>
                        <a14:foregroundMark x1="80383" y1="20478" x2="87865" y2="35127"/>
                        <a14:foregroundMark x1="87865" y1="35127" x2="89325" y2="50224"/>
                        <a14:foregroundMark x1="89325" y1="50224" x2="88686" y2="60090"/>
                        <a14:foregroundMark x1="96715" y1="24215" x2="96715" y2="50822"/>
                        <a14:foregroundMark x1="96715" y1="50822" x2="93796" y2="62332"/>
                        <a14:foregroundMark x1="93796" y1="62332" x2="93978" y2="65172"/>
                        <a14:foregroundMark x1="84307" y1="37070" x2="82573" y2="66368"/>
                        <a14:foregroundMark x1="81752" y1="24215" x2="79197" y2="68012"/>
                        <a14:foregroundMark x1="79653" y1="35426" x2="79288" y2="45291"/>
                        <a14:foregroundMark x1="79288" y1="45291" x2="79288" y2="45291"/>
                        <a14:foregroundMark x1="80748" y1="23916" x2="85036" y2="21525"/>
                        <a14:foregroundMark x1="85036" y1="21525" x2="95073" y2="20927"/>
                        <a14:foregroundMark x1="95073" y1="20927" x2="98540" y2="26308"/>
                        <a14:foregroundMark x1="98540" y1="26308" x2="97810" y2="63229"/>
                        <a14:foregroundMark x1="97810" y1="63229" x2="87865" y2="70553"/>
                        <a14:foregroundMark x1="87865" y1="70553" x2="80657" y2="69507"/>
                        <a14:foregroundMark x1="79380" y1="68610" x2="84033" y2="70703"/>
                        <a14:foregroundMark x1="84033" y1="70703" x2="90785" y2="69656"/>
                        <a14:foregroundMark x1="90785" y1="69656" x2="99635" y2="70703"/>
                        <a14:foregroundMark x1="81387" y1="31241" x2="79562" y2="71001"/>
                        <a14:foregroundMark x1="79562" y1="71001" x2="87500" y2="71001"/>
                        <a14:foregroundMark x1="87500" y1="71001" x2="92062" y2="72048"/>
                        <a14:foregroundMark x1="82026" y1="19581" x2="99726" y2="21076"/>
                        <a14:foregroundMark x1="93066" y1="20030" x2="99179" y2="20329"/>
                        <a14:foregroundMark x1="92336" y1="72347" x2="98723" y2="70703"/>
                        <a14:foregroundMark x1="98723" y1="70703" x2="98723" y2="70703"/>
                        <a14:foregroundMark x1="94891" y1="72496" x2="99270" y2="72048"/>
                        <a14:foregroundMark x1="98905" y1="20478" x2="99726" y2="19133"/>
                        <a14:foregroundMark x1="13321" y1="21824" x2="4288" y2="23767"/>
                        <a14:foregroundMark x1="4288" y1="23767" x2="456" y2="39163"/>
                        <a14:foregroundMark x1="456" y1="39163" x2="5657" y2="67713"/>
                        <a14:foregroundMark x1="5657" y1="67713" x2="11131" y2="70105"/>
                        <a14:foregroundMark x1="11131" y1="70105" x2="11223" y2="69955"/>
                        <a14:foregroundMark x1="5292" y1="38117" x2="12318" y2="39761"/>
                        <a14:foregroundMark x1="456" y1="33632" x2="274" y2="45291"/>
                        <a14:foregroundMark x1="3650" y1="62930" x2="8485" y2="66966"/>
                        <a14:foregroundMark x1="8485" y1="66966" x2="8577" y2="66966"/>
                        <a14:foregroundMark x1="5474" y1="70105" x2="10584" y2="71300"/>
                        <a14:foregroundMark x1="10584" y1="71300" x2="11953" y2="710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600" y="5937731"/>
            <a:ext cx="4597943" cy="2806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5957C43-F553-0E63-6CDB-1CC0DB2002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488"/>
          <a:stretch/>
        </p:blipFill>
        <p:spPr>
          <a:xfrm rot="10800000">
            <a:off x="13269995" y="4900596"/>
            <a:ext cx="3922596" cy="236523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29A5DF-BE96-96A6-C2A0-06AB7B98DCDF}"/>
              </a:ext>
            </a:extLst>
          </p:cNvPr>
          <p:cNvGrpSpPr/>
          <p:nvPr/>
        </p:nvGrpSpPr>
        <p:grpSpPr>
          <a:xfrm rot="5400000">
            <a:off x="12488230" y="6616567"/>
            <a:ext cx="2362199" cy="2666999"/>
            <a:chOff x="2057401" y="3009901"/>
            <a:chExt cx="6543283" cy="624839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48A97C-CA6E-8D6F-701E-E168263A5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804" r="1607"/>
            <a:stretch/>
          </p:blipFill>
          <p:spPr>
            <a:xfrm rot="16200000">
              <a:off x="2204844" y="2862458"/>
              <a:ext cx="6248398" cy="6543283"/>
            </a:xfrm>
            <a:prstGeom prst="rect">
              <a:avLst/>
            </a:prstGeom>
          </p:spPr>
        </p:pic>
        <p:pic>
          <p:nvPicPr>
            <p:cNvPr id="18" name="Picture 2" descr="디바이스마트,스위치/부저/전기부품 &gt; 지원부품 &gt; 히터/열풍/열선,히터라이징,캡톤 필름 히터 24V 6W Ø51,PI 히터(필름 히터) / 사이즈 : Ø51 / 정격 전압 : 24v / 전력 : 6W / 저항 : 96 Ω / 정격온도 :50℃ / 최대온도 : 180℃ / 뒷면 양면테이프 형식">
              <a:extLst>
                <a:ext uri="{FF2B5EF4-FFF2-40B4-BE49-F238E27FC236}">
                  <a16:creationId xmlns:a16="http://schemas.microsoft.com/office/drawing/2014/main" id="{8028589E-2100-77EE-E06B-5290694FC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19111" y1="60889" x2="30444" y2="59333"/>
                          <a14:foregroundMark x1="30444" y1="59333" x2="22222" y2="5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87422">
              <a:off x="2646625" y="3948657"/>
              <a:ext cx="2326752" cy="232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78C98A24-69AC-243A-6180-BDAC54E77780}"/>
                </a:ext>
              </a:extLst>
            </p:cNvPr>
            <p:cNvCxnSpPr/>
            <p:nvPr/>
          </p:nvCxnSpPr>
          <p:spPr>
            <a:xfrm rot="10800000">
              <a:off x="5048250" y="5219701"/>
              <a:ext cx="1733550" cy="744347"/>
            </a:xfrm>
            <a:prstGeom prst="bentConnector3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52BBD52-0E0A-95AC-CA2D-4558BA8E96C1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0" y="5295900"/>
              <a:ext cx="10382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5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 시스템 전체 회로도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5B17D5CE-4257-9B36-6E71-9457FD087013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6C1A995D-8B2D-2F81-A1F6-AEB0712CA697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4B390EB5-589A-ABFD-6AC8-6C26869B1725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7FECA040-FCD6-4FE7-90A6-95D474B01DE8}"/>
              </a:ext>
            </a:extLst>
          </p:cNvPr>
          <p:cNvGrpSpPr/>
          <p:nvPr/>
        </p:nvGrpSpPr>
        <p:grpSpPr>
          <a:xfrm>
            <a:off x="1028700" y="2959117"/>
            <a:ext cx="8039101" cy="6299183"/>
            <a:chOff x="0" y="0"/>
            <a:chExt cx="1356888" cy="16590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B1463A3-95DD-4F77-AF4E-66C66095BB74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AD90C80-C689-60EA-9D15-F84E3819B8A1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7A48BDE-F086-CDE8-CE02-878B94419DEC}"/>
              </a:ext>
            </a:extLst>
          </p:cNvPr>
          <p:cNvGrpSpPr/>
          <p:nvPr/>
        </p:nvGrpSpPr>
        <p:grpSpPr>
          <a:xfrm>
            <a:off x="9220200" y="2959117"/>
            <a:ext cx="8153400" cy="6299183"/>
            <a:chOff x="0" y="0"/>
            <a:chExt cx="1356888" cy="16590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312842D-D5F9-D4E7-2EB9-E37331B8460C}"/>
                </a:ext>
              </a:extLst>
            </p:cNvPr>
            <p:cNvSpPr/>
            <p:nvPr/>
          </p:nvSpPr>
          <p:spPr>
            <a:xfrm>
              <a:off x="0" y="0"/>
              <a:ext cx="1356888" cy="1659044"/>
            </a:xfrm>
            <a:custGeom>
              <a:avLst/>
              <a:gdLst/>
              <a:ahLst/>
              <a:cxnLst/>
              <a:rect l="l" t="t" r="r" b="b"/>
              <a:pathLst>
                <a:path w="1356888" h="1659044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7646B7B-A263-C389-1FDF-7C990F198D83}"/>
                </a:ext>
              </a:extLst>
            </p:cNvPr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515570-106D-9556-ADC5-886501DDF3C7}"/>
              </a:ext>
            </a:extLst>
          </p:cNvPr>
          <p:cNvGrpSpPr/>
          <p:nvPr/>
        </p:nvGrpSpPr>
        <p:grpSpPr>
          <a:xfrm>
            <a:off x="2057401" y="3009901"/>
            <a:ext cx="6543283" cy="6248398"/>
            <a:chOff x="2057401" y="3009901"/>
            <a:chExt cx="6543283" cy="624839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F74F460-55F7-6CB1-1289-A5BF9580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804" r="1607"/>
            <a:stretch/>
          </p:blipFill>
          <p:spPr>
            <a:xfrm rot="16200000">
              <a:off x="2204844" y="2862458"/>
              <a:ext cx="6248398" cy="6543283"/>
            </a:xfrm>
            <a:prstGeom prst="rect">
              <a:avLst/>
            </a:prstGeom>
          </p:spPr>
        </p:pic>
        <p:pic>
          <p:nvPicPr>
            <p:cNvPr id="29" name="Picture 2" descr="디바이스마트,스위치/부저/전기부품 &gt; 지원부품 &gt; 히터/열풍/열선,히터라이징,캡톤 필름 히터 24V 6W Ø51,PI 히터(필름 히터) / 사이즈 : Ø51 / 정격 전압 : 24v / 전력 : 6W / 저항 : 96 Ω / 정격온도 :50℃ / 최대온도 : 180℃ / 뒷면 양면테이프 형식">
              <a:extLst>
                <a:ext uri="{FF2B5EF4-FFF2-40B4-BE49-F238E27FC236}">
                  <a16:creationId xmlns:a16="http://schemas.microsoft.com/office/drawing/2014/main" id="{12ABF5BC-E7C8-00E2-0A69-8AA3E2295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9111" y1="60889" x2="30444" y2="59333"/>
                          <a14:foregroundMark x1="30444" y1="59333" x2="22222" y2="5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87422">
              <a:off x="2646625" y="3948657"/>
              <a:ext cx="2326752" cy="2326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A3A4C9DA-679E-6BD2-A92E-3ACA4BD8FE1F}"/>
                </a:ext>
              </a:extLst>
            </p:cNvPr>
            <p:cNvCxnSpPr/>
            <p:nvPr/>
          </p:nvCxnSpPr>
          <p:spPr>
            <a:xfrm rot="10800000">
              <a:off x="5048250" y="5219701"/>
              <a:ext cx="1733550" cy="744347"/>
            </a:xfrm>
            <a:prstGeom prst="bentConnector3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55A9557-930B-8674-1D11-AB0EB0709512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0" y="5295900"/>
              <a:ext cx="10382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9B69CE15-7750-88F8-AEB2-92A31C181D5B}"/>
              </a:ext>
            </a:extLst>
          </p:cNvPr>
          <p:cNvSpPr/>
          <p:nvPr/>
        </p:nvSpPr>
        <p:spPr>
          <a:xfrm>
            <a:off x="1219201" y="3848100"/>
            <a:ext cx="2209799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F17FFC8-95D0-D870-33E0-CE8EC0576F72}"/>
              </a:ext>
            </a:extLst>
          </p:cNvPr>
          <p:cNvSpPr txBox="1"/>
          <p:nvPr/>
        </p:nvSpPr>
        <p:spPr>
          <a:xfrm>
            <a:off x="1672939" y="3151713"/>
            <a:ext cx="157496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센서부</a:t>
            </a:r>
            <a:endParaRPr lang="en-US" sz="28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CEC035C7-66AB-C0A2-427B-255A27AF23AE}"/>
              </a:ext>
            </a:extLst>
          </p:cNvPr>
          <p:cNvSpPr txBox="1"/>
          <p:nvPr/>
        </p:nvSpPr>
        <p:spPr>
          <a:xfrm>
            <a:off x="1298860" y="2927113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5D4DD9F-EF9D-9D0F-CE65-867CD82FA9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8"/>
          <a:stretch/>
        </p:blipFill>
        <p:spPr>
          <a:xfrm rot="10800000">
            <a:off x="9285731" y="3695700"/>
            <a:ext cx="8087869" cy="4876800"/>
          </a:xfrm>
          <a:prstGeom prst="rect">
            <a:avLst/>
          </a:prstGeom>
        </p:spPr>
      </p:pic>
      <p:sp>
        <p:nvSpPr>
          <p:cNvPr id="11" name="AutoShape 9">
            <a:extLst>
              <a:ext uri="{FF2B5EF4-FFF2-40B4-BE49-F238E27FC236}">
                <a16:creationId xmlns:a16="http://schemas.microsoft.com/office/drawing/2014/main" id="{7C7E035A-9B63-16F3-B622-5E7AD7D35C4B}"/>
              </a:ext>
            </a:extLst>
          </p:cNvPr>
          <p:cNvSpPr/>
          <p:nvPr/>
        </p:nvSpPr>
        <p:spPr>
          <a:xfrm>
            <a:off x="9372601" y="3848100"/>
            <a:ext cx="2514600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8A53430D-AA20-5EE0-B692-2CC3C64E3219}"/>
              </a:ext>
            </a:extLst>
          </p:cNvPr>
          <p:cNvSpPr txBox="1"/>
          <p:nvPr/>
        </p:nvSpPr>
        <p:spPr>
          <a:xfrm>
            <a:off x="10010742" y="3151713"/>
            <a:ext cx="145613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모터부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2920ECA8-D8F8-8E96-1444-83EBCC833D0B}"/>
              </a:ext>
            </a:extLst>
          </p:cNvPr>
          <p:cNvSpPr txBox="1"/>
          <p:nvPr/>
        </p:nvSpPr>
        <p:spPr>
          <a:xfrm>
            <a:off x="9490360" y="2927113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28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88582" y="1214902"/>
            <a:ext cx="7060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비데</a:t>
            </a:r>
            <a:r>
              <a:rPr lang="en-US" altLang="ko-KR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4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세정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581" y="636182"/>
            <a:ext cx="541593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</a:t>
            </a:r>
            <a:r>
              <a:rPr lang="ko-KR" altLang="en-US" sz="2800" dirty="0">
                <a:solidFill>
                  <a:srgbClr val="999999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기능별 구현 상세 설명</a:t>
            </a:r>
            <a:endParaRPr lang="en-US" sz="2800" dirty="0">
              <a:solidFill>
                <a:srgbClr val="999999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F8312665-F28E-8F91-83DB-39F81AF37D73}"/>
              </a:ext>
            </a:extLst>
          </p:cNvPr>
          <p:cNvGrpSpPr/>
          <p:nvPr/>
        </p:nvGrpSpPr>
        <p:grpSpPr>
          <a:xfrm>
            <a:off x="0" y="10017000"/>
            <a:ext cx="18288000" cy="270000"/>
            <a:chOff x="0" y="-38100"/>
            <a:chExt cx="4816593" cy="1088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8154B04-A0E1-8EEF-3B5A-F5FE777A7696}"/>
                </a:ext>
              </a:extLst>
            </p:cNvPr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F3764BDC-17BC-A1E5-3EC9-29D45A2BBA58}"/>
                </a:ext>
              </a:extLst>
            </p:cNvPr>
            <p:cNvSpPr txBox="1"/>
            <p:nvPr/>
          </p:nvSpPr>
          <p:spPr>
            <a:xfrm>
              <a:off x="0" y="-38100"/>
              <a:ext cx="4816593" cy="711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854190D-FF1A-8105-AF99-00938A88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"/>
          <a:stretch/>
        </p:blipFill>
        <p:spPr>
          <a:xfrm rot="10800000">
            <a:off x="990601" y="3702287"/>
            <a:ext cx="8087869" cy="4876800"/>
          </a:xfrm>
          <a:prstGeom prst="rect">
            <a:avLst/>
          </a:prstGeom>
        </p:spPr>
      </p:pic>
      <p:sp>
        <p:nvSpPr>
          <p:cNvPr id="36" name="AutoShape 9">
            <a:extLst>
              <a:ext uri="{FF2B5EF4-FFF2-40B4-BE49-F238E27FC236}">
                <a16:creationId xmlns:a16="http://schemas.microsoft.com/office/drawing/2014/main" id="{B23C232B-AA76-AA77-F808-23FAB688DC98}"/>
              </a:ext>
            </a:extLst>
          </p:cNvPr>
          <p:cNvSpPr/>
          <p:nvPr/>
        </p:nvSpPr>
        <p:spPr>
          <a:xfrm>
            <a:off x="1077471" y="3854687"/>
            <a:ext cx="2514600" cy="0"/>
          </a:xfrm>
          <a:prstGeom prst="line">
            <a:avLst/>
          </a:prstGeom>
          <a:ln w="38100" cap="flat">
            <a:solidFill>
              <a:schemeClr val="accent4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B1BF8D97-32D9-4E43-74E4-B4B56C6D0969}"/>
              </a:ext>
            </a:extLst>
          </p:cNvPr>
          <p:cNvSpPr txBox="1"/>
          <p:nvPr/>
        </p:nvSpPr>
        <p:spPr>
          <a:xfrm>
            <a:off x="1715612" y="3158300"/>
            <a:ext cx="1456133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모터부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2F0185FE-4C01-EC88-1488-8CD4E8C1773D}"/>
              </a:ext>
            </a:extLst>
          </p:cNvPr>
          <p:cNvSpPr txBox="1"/>
          <p:nvPr/>
        </p:nvSpPr>
        <p:spPr>
          <a:xfrm>
            <a:off x="1195230" y="2933700"/>
            <a:ext cx="374079" cy="8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E04E03-E6FC-820E-89A2-0159DB2476D5}"/>
              </a:ext>
            </a:extLst>
          </p:cNvPr>
          <p:cNvSpPr/>
          <p:nvPr/>
        </p:nvSpPr>
        <p:spPr>
          <a:xfrm>
            <a:off x="8087870" y="5480304"/>
            <a:ext cx="457200" cy="685800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0D323A-D486-706C-7ECF-F82D4EF8C496}"/>
              </a:ext>
            </a:extLst>
          </p:cNvPr>
          <p:cNvSpPr/>
          <p:nvPr/>
        </p:nvSpPr>
        <p:spPr>
          <a:xfrm>
            <a:off x="6792470" y="6677388"/>
            <a:ext cx="2133600" cy="1088916"/>
          </a:xfrm>
          <a:prstGeom prst="rect">
            <a:avLst/>
          </a:prstGeom>
          <a:noFill/>
          <a:ln w="76200">
            <a:solidFill>
              <a:srgbClr val="FC4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A75FEBD-71B9-3123-D5E0-A1112C642295}"/>
              </a:ext>
            </a:extLst>
          </p:cNvPr>
          <p:cNvSpPr/>
          <p:nvPr/>
        </p:nvSpPr>
        <p:spPr>
          <a:xfrm>
            <a:off x="6204515" y="5480304"/>
            <a:ext cx="1807155" cy="6858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EE5E167-AA64-75E4-028C-8704E2A53FA9}"/>
              </a:ext>
            </a:extLst>
          </p:cNvPr>
          <p:cNvSpPr/>
          <p:nvPr/>
        </p:nvSpPr>
        <p:spPr>
          <a:xfrm>
            <a:off x="5420870" y="3575304"/>
            <a:ext cx="1981200" cy="109221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id="{6771520B-0583-9BD9-8612-BEACA4239847}"/>
              </a:ext>
            </a:extLst>
          </p:cNvPr>
          <p:cNvSpPr txBox="1"/>
          <p:nvPr/>
        </p:nvSpPr>
        <p:spPr>
          <a:xfrm>
            <a:off x="9220200" y="2669795"/>
            <a:ext cx="8153400" cy="65885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/>
          </a:p>
        </p:txBody>
      </p:sp>
      <p:sp>
        <p:nvSpPr>
          <p:cNvPr id="77" name="TextBox 4">
            <a:extLst>
              <a:ext uri="{FF2B5EF4-FFF2-40B4-BE49-F238E27FC236}">
                <a16:creationId xmlns:a16="http://schemas.microsoft.com/office/drawing/2014/main" id="{FA69C80A-A231-6803-21A9-12CBF05A0851}"/>
              </a:ext>
            </a:extLst>
          </p:cNvPr>
          <p:cNvSpPr txBox="1"/>
          <p:nvPr/>
        </p:nvSpPr>
        <p:spPr>
          <a:xfrm>
            <a:off x="914400" y="2669795"/>
            <a:ext cx="8153401" cy="65885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840E5059-80F2-554B-59AB-567E5CE5F918}"/>
              </a:ext>
            </a:extLst>
          </p:cNvPr>
          <p:cNvSpPr/>
          <p:nvPr/>
        </p:nvSpPr>
        <p:spPr>
          <a:xfrm>
            <a:off x="9220200" y="2959117"/>
            <a:ext cx="8153400" cy="6299183"/>
          </a:xfrm>
          <a:custGeom>
            <a:avLst/>
            <a:gdLst/>
            <a:ahLst/>
            <a:cxnLst/>
            <a:rect l="l" t="t" r="r" b="b"/>
            <a:pathLst>
              <a:path w="1356888" h="1659044">
                <a:moveTo>
                  <a:pt x="0" y="0"/>
                </a:moveTo>
                <a:lnTo>
                  <a:pt x="1356888" y="0"/>
                </a:lnTo>
                <a:lnTo>
                  <a:pt x="1356888" y="1659044"/>
                </a:lnTo>
                <a:lnTo>
                  <a:pt x="0" y="16590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>
                <a:alpha val="40000"/>
              </a:srgbClr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8011670" y="5067300"/>
            <a:ext cx="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C456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시작</a:t>
            </a:r>
            <a:endParaRPr lang="ko-KR" altLang="en-US" dirty="0">
              <a:solidFill>
                <a:srgbClr val="FC456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E69F5-3AA3-08F7-D5A5-CB09EB84E8E3}"/>
              </a:ext>
            </a:extLst>
          </p:cNvPr>
          <p:cNvSpPr txBox="1"/>
          <p:nvPr/>
        </p:nvSpPr>
        <p:spPr>
          <a:xfrm>
            <a:off x="9386722" y="3836043"/>
            <a:ext cx="79106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시작 </a:t>
            </a:r>
            <a:r>
              <a:rPr lang="ko-KR" altLang="en-US" sz="2000" dirty="0" err="1" smtClean="0">
                <a:latin typeface="Source Han Sans KR Bold" panose="020B0600000101010101" charset="-127"/>
                <a:ea typeface="Source Han Sans KR Bold" panose="020B0600000101010101" charset="-127"/>
              </a:rPr>
              <a:t>스위치을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누르면 초음파 센서를 통해 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사람이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있는 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지 확인하고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,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사람이 있을 경우 연결된 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스텝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모터가 동작하고 노즐이 앞으로 나옴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uint8_t </a:t>
            </a:r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measure_distance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()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함수를 통해 거리를 측정함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거리가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10cm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이하이면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loop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변수에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1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을 넣고 </a:t>
            </a:r>
            <a:b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</a:b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while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문을 동작함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스위치를 누르면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If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문을 통해 </a:t>
            </a:r>
            <a:r>
              <a:rPr lang="en-US" altLang="ko-KR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step_forward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()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함수를 </a:t>
            </a:r>
            <a:b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</a:b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200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번 </a:t>
            </a:r>
            <a:r>
              <a:rPr lang="ko-KR" altLang="en-US" sz="2000" dirty="0" err="1">
                <a:latin typeface="Source Han Sans KR Bold" panose="020B0600000101010101" charset="-127"/>
                <a:ea typeface="Source Han Sans KR Bold" panose="020B0600000101010101" charset="-127"/>
              </a:rPr>
              <a:t>동작시켜서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노즐을 앞으로 이동시킴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7113274" y="5091551"/>
            <a:ext cx="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UP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6526318" y="6250622"/>
            <a:ext cx="96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DOWN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6198874" y="5087983"/>
            <a:ext cx="7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정지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7107940" y="7908925"/>
            <a:ext cx="157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C456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노즐 위치 제어</a:t>
            </a:r>
            <a:endParaRPr lang="ko-KR" altLang="en-US" dirty="0">
              <a:solidFill>
                <a:srgbClr val="FC456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5631836" y="3158300"/>
            <a:ext cx="192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분사량</a:t>
            </a:r>
            <a:r>
              <a:rPr lang="ko-KR" altLang="en-US" dirty="0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제어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534982" y="3089608"/>
            <a:ext cx="2957861" cy="505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&lt;</a:t>
            </a:r>
            <a:r>
              <a:rPr lang="ko-KR" altLang="en-US" sz="2000" dirty="0" err="1" smtClean="0">
                <a:latin typeface="Source Han Sans KR Bold" panose="020B0600000101010101" charset="-127"/>
                <a:ea typeface="Source Han Sans KR Bold" panose="020B0600000101010101" charset="-127"/>
              </a:rPr>
              <a:t>초음파센서</a:t>
            </a:r>
            <a:r>
              <a:rPr lang="ko-KR" altLang="en-US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 및 </a:t>
            </a:r>
            <a:r>
              <a:rPr lang="ko-KR" altLang="en-US" sz="2000" dirty="0" err="1" smtClean="0">
                <a:latin typeface="Source Han Sans KR Bold" panose="020B0600000101010101" charset="-127"/>
                <a:ea typeface="Source Han Sans KR Bold" panose="020B0600000101010101" charset="-127"/>
              </a:rPr>
              <a:t>스텝모터</a:t>
            </a:r>
            <a:r>
              <a:rPr lang="en-US" altLang="ko-KR" sz="20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&gt;</a:t>
            </a: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6D618E-2D08-A2CA-C3FC-BDF1CC217548}"/>
              </a:ext>
            </a:extLst>
          </p:cNvPr>
          <p:cNvSpPr txBox="1"/>
          <p:nvPr/>
        </p:nvSpPr>
        <p:spPr>
          <a:xfrm>
            <a:off x="7620548" y="6273791"/>
            <a:ext cx="106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B0F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물분사</a:t>
            </a:r>
            <a:endParaRPr lang="ko-KR" altLang="en-US" dirty="0">
              <a:solidFill>
                <a:srgbClr val="00B0F0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7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946</Words>
  <Application>Microsoft Office PowerPoint</Application>
  <PresentationFormat>사용자 지정</PresentationFormat>
  <Paragraphs>271</Paragraphs>
  <Slides>25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Source Han Sans KR</vt:lpstr>
      <vt:lpstr>Source Han Sans KR Bold</vt:lpstr>
      <vt:lpstr>Calibri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네온 핑크 깔끔한 프로젝트 제안서 프레젠테이션</dc:title>
  <cp:lastModifiedBy>hanchoi</cp:lastModifiedBy>
  <cp:revision>58</cp:revision>
  <dcterms:created xsi:type="dcterms:W3CDTF">2006-08-16T00:00:00Z</dcterms:created>
  <dcterms:modified xsi:type="dcterms:W3CDTF">2024-09-29T14:42:27Z</dcterms:modified>
  <dc:identifier>DAGSCbVKGLk</dc:identifier>
</cp:coreProperties>
</file>